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sldIdLst>
    <p:sldId id="271" r:id="rId2"/>
    <p:sldId id="287" r:id="rId3"/>
    <p:sldId id="273" r:id="rId4"/>
    <p:sldId id="274" r:id="rId5"/>
    <p:sldId id="256" r:id="rId6"/>
    <p:sldId id="288" r:id="rId7"/>
    <p:sldId id="258" r:id="rId8"/>
    <p:sldId id="280" r:id="rId9"/>
    <p:sldId id="261" r:id="rId10"/>
    <p:sldId id="262" r:id="rId11"/>
    <p:sldId id="265" r:id="rId12"/>
    <p:sldId id="263" r:id="rId13"/>
    <p:sldId id="264" r:id="rId14"/>
    <p:sldId id="268" r:id="rId15"/>
    <p:sldId id="266" r:id="rId16"/>
    <p:sldId id="281" r:id="rId17"/>
    <p:sldId id="289" r:id="rId18"/>
    <p:sldId id="279" r:id="rId19"/>
    <p:sldId id="282" r:id="rId20"/>
    <p:sldId id="283" r:id="rId21"/>
    <p:sldId id="285" r:id="rId22"/>
    <p:sldId id="284" r:id="rId23"/>
    <p:sldId id="286" r:id="rId24"/>
    <p:sldId id="270" r:id="rId25"/>
    <p:sldId id="278" r:id="rId26"/>
    <p:sldId id="276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241"/>
    <a:srgbClr val="644B4B"/>
    <a:srgbClr val="FFFAF2"/>
    <a:srgbClr val="175C36"/>
    <a:srgbClr val="A3735B"/>
    <a:srgbClr val="7D4A00"/>
    <a:srgbClr val="4E130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5767"/>
    <p:restoredTop sz="95714"/>
  </p:normalViewPr>
  <p:slideViewPr>
    <p:cSldViewPr snapToGrid="0">
      <p:cViewPr varScale="1">
        <p:scale>
          <a:sx n="86" d="100"/>
          <a:sy n="86" d="100"/>
        </p:scale>
        <p:origin x="240" y="6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E078CE-20DF-424D-8C7E-F372A7342792}" type="datetimeFigureOut">
              <a:rPr lang="en-US" smtClean="0"/>
              <a:t>7/26/23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2C9B25-5CD7-6B42-B5BA-19C4351D12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0355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Changes </a:t>
            </a:r>
            <a:r>
              <a:rPr lang="en-IN" dirty="0" err="1"/>
              <a:t>kare</a:t>
            </a:r>
            <a:r>
              <a:rPr lang="en-IN" dirty="0"/>
              <a:t> </a:t>
            </a:r>
            <a:r>
              <a:rPr lang="en-IN" dirty="0" err="1"/>
              <a:t>hai</a:t>
            </a:r>
            <a:r>
              <a:rPr lang="en-IN" dirty="0"/>
              <a:t> content section </a:t>
            </a:r>
            <a:r>
              <a:rPr lang="en-IN" dirty="0" err="1"/>
              <a:t>mein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2C9B25-5CD7-6B42-B5BA-19C4351D128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1011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DF010A-75A4-466A-9EF1-002B76FA6CC6}" type="slidenum">
              <a:rPr lang="en-IN" smtClean="0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44457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Refer to </a:t>
            </a:r>
            <a:r>
              <a:rPr lang="en-IN" dirty="0" err="1"/>
              <a:t>Watsapp</a:t>
            </a:r>
            <a:r>
              <a:rPr lang="en-IN" dirty="0"/>
              <a:t> </a:t>
            </a:r>
            <a:r>
              <a:rPr lang="en-IN" dirty="0" err="1"/>
              <a:t>Msg</a:t>
            </a:r>
            <a:r>
              <a:rPr lang="en-IN" dirty="0"/>
              <a:t>, heading </a:t>
            </a:r>
            <a:r>
              <a:rPr lang="en-IN" dirty="0" err="1"/>
              <a:t>mein</a:t>
            </a:r>
            <a:r>
              <a:rPr lang="en-IN" dirty="0"/>
              <a:t> size </a:t>
            </a:r>
            <a:r>
              <a:rPr lang="en-IN" dirty="0" err="1"/>
              <a:t>ke</a:t>
            </a:r>
            <a:r>
              <a:rPr lang="en-IN" dirty="0"/>
              <a:t> </a:t>
            </a:r>
            <a:r>
              <a:rPr lang="en-IN" dirty="0" err="1"/>
              <a:t>badle</a:t>
            </a:r>
            <a:r>
              <a:rPr lang="en-IN" dirty="0"/>
              <a:t> cup size </a:t>
            </a:r>
            <a:r>
              <a:rPr lang="en-IN" dirty="0" err="1"/>
              <a:t>aaega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2C9B25-5CD7-6B42-B5BA-19C4351D128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144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Refer </a:t>
            </a:r>
            <a:r>
              <a:rPr lang="en-IN" dirty="0" err="1"/>
              <a:t>Watsapp</a:t>
            </a:r>
            <a:r>
              <a:rPr lang="en-IN" dirty="0"/>
              <a:t> </a:t>
            </a:r>
            <a:r>
              <a:rPr lang="en-IN" dirty="0" err="1"/>
              <a:t>Msg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2C9B25-5CD7-6B42-B5BA-19C4351D128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4028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2C9B25-5CD7-6B42-B5BA-19C4351D128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1835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2C9B25-5CD7-6B42-B5BA-19C4351D128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3253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2C9B25-5CD7-6B42-B5BA-19C4351D128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194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2FEDA4-2075-5CB6-79A1-24A786B421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3C5534-41A4-2898-A010-4D84101EEF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D45541-30DA-4DF2-7A72-8461ADE56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864D5-53FF-6B44-BD95-DC56633F4C9D}" type="datetime1">
              <a:rPr lang="en-US" smtClean="0"/>
              <a:t>7/26/23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EB51FD-96B4-AA1D-2F7A-C66000AF3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1EC38E-E841-6A28-1E40-A125326AA9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3CDAD0-8FF1-194C-B40B-81DEB7305A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6722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D433B6-D7E8-EE5B-A0D8-893E3431B6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AF40695-DE1F-4226-6271-6773C838E7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B6CEB0-66C8-3BCA-D21A-0CFAB95C0B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EB4C9C-5CEF-1549-9537-5F8370BE60A8}" type="datetime1">
              <a:rPr lang="en-US" smtClean="0"/>
              <a:t>7/26/23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9A0D9A-A305-0753-0CC3-EF89A110E2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BD2A83-019D-653E-90DC-0346EFCAF8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3CDAD0-8FF1-194C-B40B-81DEB7305A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018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DA76677-7201-FDE2-C0A0-8B5DE19275D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B08BC8A-ADEE-F079-85A7-A79EBE2608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3873D5-7102-3018-9C73-B1FB07F18F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0E331-E9B3-E94E-9D63-36B2BA78D51F}" type="datetime1">
              <a:rPr lang="en-US" smtClean="0"/>
              <a:t>7/26/23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5DA6D5-B540-29F2-20DF-6254618335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0E1ED5-ACC3-0C40-BF53-C8C54A3085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3CDAD0-8FF1-194C-B40B-81DEB7305A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6250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B4105-78C0-4AA5-A97E-3F5EBC8FB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9A5F04-4874-5534-AC13-FE1261142C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F44EB1-99A9-6130-57B4-A73C9322AB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4C481-A54B-2245-B464-F96FC7CB2023}" type="datetime1">
              <a:rPr lang="en-US" smtClean="0"/>
              <a:t>7/26/23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ECC750-A285-5CA9-7681-A00034B113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63D5DB-7085-71B7-9FA3-FF6C2AF090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3CDAD0-8FF1-194C-B40B-81DEB7305A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6532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87693-37FD-3E1C-A817-F7217B22B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37D9B1-B513-048F-251F-4AB20A8236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6C88BF-A9E7-DF8B-B9A3-CA7CC8D91A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AC814-CC21-E246-B005-A3EDF7811CC7}" type="datetime1">
              <a:rPr lang="en-US" smtClean="0"/>
              <a:t>7/26/23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61F297-B925-C7BC-9173-BBF8B0264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BB2D76-22C4-D1C1-201D-048C7745B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3CDAD0-8FF1-194C-B40B-81DEB7305A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2394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F28BB-7D23-9619-39DA-5D75BACAC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A1122F-D1BF-B214-22DB-FE07BAB282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7CF349-AFDF-6EB0-0933-19DC62D98B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5E0B5C-B96C-8D85-F23E-5F46AB13F7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5EE20-178F-E942-8579-A0D68C9D9EAD}" type="datetime1">
              <a:rPr lang="en-US" smtClean="0"/>
              <a:t>7/26/23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F4D63D-E2AE-E0A5-633F-40C093381C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28F7EC-687F-27DA-8155-A1EC39737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3CDAD0-8FF1-194C-B40B-81DEB7305A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7808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DD8C7-03FD-5E60-6FFE-A518AE554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CC1EF3-259B-D54D-CE99-F623175501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C04713-3C81-DAF2-9789-69FFE762A8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1AC36F0-4751-B265-DD0A-3FFA1FCDE8A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2E432B3-2F69-5E56-39FC-18667BA67B4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74585E8-3046-37EC-4BE1-680281977C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6A3F3-77CC-4847-99BB-AA39DF196A06}" type="datetime1">
              <a:rPr lang="en-US" smtClean="0"/>
              <a:t>7/26/23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A7AB6D0-B2D6-1BA8-17E1-5D2AB029EB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6B27F5B-5266-B85A-27BA-1A3078F06F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3CDAD0-8FF1-194C-B40B-81DEB7305A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0492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94F061-C0C3-F5DB-F70F-D44127436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16A8762-B43D-5500-4E81-DB64959282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38002-28D3-5F47-BFD7-7E64A6C9826C}" type="datetime1">
              <a:rPr lang="en-US" smtClean="0"/>
              <a:t>7/26/23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7DC143-9B70-CC1A-DF37-2F8A87538F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4F6BB8-2A48-DD1B-1C69-A787C2369F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3CDAD0-8FF1-194C-B40B-81DEB7305A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4626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A4CD96B-B180-1AFD-D43A-A79289CB2E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06BF93-0A5A-D844-A85A-83504F19F412}" type="datetime1">
              <a:rPr lang="en-US" smtClean="0"/>
              <a:t>7/26/23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2C1575C-C532-DD9B-C656-8431D04ED3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649787-42A3-4B1B-C49A-E20105B10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3CDAD0-8FF1-194C-B40B-81DEB7305A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0522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D5D20-EB3C-6A74-CB44-0E7D842540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9E193E-27F1-C802-5934-A74667FDC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615E9C-A2D5-6038-E1DF-42451F3CF5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512395-B585-6756-D3E7-3E6C42071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0D2F61-4140-4C4C-B136-72D127D68EFE}" type="datetime1">
              <a:rPr lang="en-US" smtClean="0"/>
              <a:t>7/26/23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6CF4AC-C539-EEC6-CAD4-A7E1FCD8C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2C603A-CD39-23D7-58B8-FFBAC5F237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3CDAD0-8FF1-194C-B40B-81DEB7305A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2652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8F962D-7504-565B-84C4-81E5FEC8B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A3DAE62-223E-2945-C93F-64A15F6904C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477439-6429-E7CC-75B6-F55669DB19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34D619-0999-CFAC-6F88-A6B503231A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6D395E-7D66-0F42-AD83-C4FC6C808DDD}" type="datetime1">
              <a:rPr lang="en-US" smtClean="0"/>
              <a:t>7/26/23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3398C4-DC4B-D8FC-6FEE-1B4C0DAA8E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4D4039-04D7-E21E-7B2C-86D875EFC7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3CDAD0-8FF1-194C-B40B-81DEB7305A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2234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6064A2A-B449-5BAA-797F-B28A271687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04C506-111C-8162-6A43-C25F362C8E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02E0B5-3BFB-91DC-9E78-85A41DA42BD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65D4F0-4094-5B48-8DDA-3724E95C5E08}" type="datetime1">
              <a:rPr lang="en-US" smtClean="0"/>
              <a:t>7/26/23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8C4568-1F17-C369-F227-89F593B787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0F6F23-75A0-4159-6ABE-D3A94CA15C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3CDAD0-8FF1-194C-B40B-81DEB7305A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6763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2.png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5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867DBC3-E8DD-7BC3-E7A5-A61A7FB8F0E3}"/>
              </a:ext>
            </a:extLst>
          </p:cNvPr>
          <p:cNvCxnSpPr/>
          <p:nvPr/>
        </p:nvCxnSpPr>
        <p:spPr>
          <a:xfrm>
            <a:off x="2282731" y="2264228"/>
            <a:ext cx="7641771" cy="0"/>
          </a:xfrm>
          <a:prstGeom prst="line">
            <a:avLst/>
          </a:prstGeom>
          <a:ln w="57150">
            <a:solidFill>
              <a:srgbClr val="EAC7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D35C7E3F-5185-52F3-18AD-BA248F2F6110}"/>
              </a:ext>
            </a:extLst>
          </p:cNvPr>
          <p:cNvSpPr/>
          <p:nvPr/>
        </p:nvSpPr>
        <p:spPr>
          <a:xfrm>
            <a:off x="4655816" y="17701"/>
            <a:ext cx="2880366" cy="1747821"/>
          </a:xfrm>
          <a:prstGeom prst="rect">
            <a:avLst/>
          </a:prstGeom>
          <a:solidFill>
            <a:srgbClr val="006341"/>
          </a:solidFill>
          <a:ln>
            <a:solidFill>
              <a:srgbClr val="00704A"/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2050" name="Picture 2" descr="Starbucks logo in transparent PNG and vectorized SVG formats">
            <a:extLst>
              <a:ext uri="{FF2B5EF4-FFF2-40B4-BE49-F238E27FC236}">
                <a16:creationId xmlns:a16="http://schemas.microsoft.com/office/drawing/2014/main" id="{B42A7AE1-5834-EEB0-3D5A-9928198EE8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1102" y="783943"/>
            <a:ext cx="1989795" cy="1993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311EF7A-8E8B-3A28-5024-F06C6891B9B8}"/>
              </a:ext>
            </a:extLst>
          </p:cNvPr>
          <p:cNvSpPr txBox="1"/>
          <p:nvPr/>
        </p:nvSpPr>
        <p:spPr>
          <a:xfrm>
            <a:off x="4384514" y="2913139"/>
            <a:ext cx="374955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4400" dirty="0">
                <a:latin typeface="Arial" panose="020B0604020202020204" pitchFamily="34" charset="0"/>
                <a:cs typeface="Arial" panose="020B0604020202020204" pitchFamily="34" charset="0"/>
              </a:rPr>
              <a:t>STARBUCKS </a:t>
            </a:r>
          </a:p>
          <a:p>
            <a:pPr algn="ctr"/>
            <a:r>
              <a:rPr lang="en-IN" sz="3600" dirty="0">
                <a:latin typeface="Mistral" panose="03090702030407020403" pitchFamily="66" charset="0"/>
                <a:cs typeface="Arial" panose="020B0604020202020204" pitchFamily="34" charset="0"/>
              </a:rPr>
              <a:t>Beverages Nutrition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99E35C7-3692-95BC-D26B-C4B6C4593D9C}"/>
              </a:ext>
            </a:extLst>
          </p:cNvPr>
          <p:cNvCxnSpPr/>
          <p:nvPr/>
        </p:nvCxnSpPr>
        <p:spPr>
          <a:xfrm>
            <a:off x="2329542" y="4735284"/>
            <a:ext cx="7641771" cy="0"/>
          </a:xfrm>
          <a:prstGeom prst="line">
            <a:avLst/>
          </a:prstGeom>
          <a:ln w="57150">
            <a:solidFill>
              <a:srgbClr val="EAC7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5BED8ED7-E21C-3894-11FA-1A69316101D0}"/>
              </a:ext>
            </a:extLst>
          </p:cNvPr>
          <p:cNvSpPr/>
          <p:nvPr/>
        </p:nvSpPr>
        <p:spPr>
          <a:xfrm>
            <a:off x="4979116" y="5787075"/>
            <a:ext cx="511628" cy="468084"/>
          </a:xfrm>
          <a:prstGeom prst="ellipse">
            <a:avLst/>
          </a:prstGeom>
          <a:solidFill>
            <a:srgbClr val="005438"/>
          </a:solidFill>
          <a:ln>
            <a:solidFill>
              <a:srgbClr val="00634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83A673A-0B3B-2A47-754E-9FEC466D9ABC}"/>
              </a:ext>
            </a:extLst>
          </p:cNvPr>
          <p:cNvSpPr/>
          <p:nvPr/>
        </p:nvSpPr>
        <p:spPr>
          <a:xfrm>
            <a:off x="5847802" y="5807529"/>
            <a:ext cx="511628" cy="468084"/>
          </a:xfrm>
          <a:prstGeom prst="ellipse">
            <a:avLst/>
          </a:prstGeom>
          <a:solidFill>
            <a:srgbClr val="604C4C"/>
          </a:solidFill>
          <a:ln>
            <a:solidFill>
              <a:srgbClr val="3624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25EC1B3-791E-E2BD-C3BF-D86668196657}"/>
              </a:ext>
            </a:extLst>
          </p:cNvPr>
          <p:cNvSpPr/>
          <p:nvPr/>
        </p:nvSpPr>
        <p:spPr>
          <a:xfrm>
            <a:off x="6716488" y="5787075"/>
            <a:ext cx="511628" cy="468084"/>
          </a:xfrm>
          <a:prstGeom prst="ellipse">
            <a:avLst/>
          </a:prstGeom>
          <a:solidFill>
            <a:srgbClr val="EAC784"/>
          </a:solidFill>
          <a:ln>
            <a:solidFill>
              <a:srgbClr val="EAC78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99A9C1E-1B75-C97A-C580-1A2B96D1C54B}"/>
              </a:ext>
            </a:extLst>
          </p:cNvPr>
          <p:cNvSpPr/>
          <p:nvPr/>
        </p:nvSpPr>
        <p:spPr>
          <a:xfrm>
            <a:off x="5617028" y="4292311"/>
            <a:ext cx="894347" cy="76580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2052" name="Picture 4" descr="Coffee icon sign symbol design 10140813 PNG">
            <a:extLst>
              <a:ext uri="{FF2B5EF4-FFF2-40B4-BE49-F238E27FC236}">
                <a16:creationId xmlns:a16="http://schemas.microsoft.com/office/drawing/2014/main" id="{0B29C486-5A28-C6A5-7544-924685E8BE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1574" y="4236578"/>
            <a:ext cx="673621" cy="765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2717CD7-3FE4-C72D-399F-90AA46FCFA02}"/>
              </a:ext>
            </a:extLst>
          </p:cNvPr>
          <p:cNvSpPr txBox="1"/>
          <p:nvPr/>
        </p:nvSpPr>
        <p:spPr>
          <a:xfrm>
            <a:off x="9924502" y="5807529"/>
            <a:ext cx="19245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>
                <a:solidFill>
                  <a:srgbClr val="006241"/>
                </a:solidFill>
                <a:latin typeface="Mistral" panose="03090702030407020403" pitchFamily="66" charset="0"/>
                <a:cs typeface="Arial" panose="020B0604020202020204" pitchFamily="34" charset="0"/>
              </a:rPr>
              <a:t>BY Vipul Arora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0C96F33-7660-40C2-CDFB-0178B0FC8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3CDAD0-8FF1-194C-B40B-81DEB7305A7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1624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different colored squares&#10;&#10;Description automatically generated">
            <a:extLst>
              <a:ext uri="{FF2B5EF4-FFF2-40B4-BE49-F238E27FC236}">
                <a16:creationId xmlns:a16="http://schemas.microsoft.com/office/drawing/2014/main" id="{DA7E4D06-EBE1-1F47-C267-29101C4926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938" y="0"/>
            <a:ext cx="11376123" cy="68580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D1FF2A-1D09-7620-0726-2DA7A5499E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3CDAD0-8FF1-194C-B40B-81DEB7305A7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7437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screenshot of a menu&#10;&#10;Description automatically generated">
            <a:extLst>
              <a:ext uri="{FF2B5EF4-FFF2-40B4-BE49-F238E27FC236}">
                <a16:creationId xmlns:a16="http://schemas.microsoft.com/office/drawing/2014/main" id="{E3E13918-6894-9B28-39C0-59450B7836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47459"/>
            <a:ext cx="3897662" cy="3299791"/>
          </a:xfrm>
          <a:prstGeom prst="rect">
            <a:avLst/>
          </a:prstGeom>
        </p:spPr>
      </p:pic>
      <p:pic>
        <p:nvPicPr>
          <p:cNvPr id="5" name="Picture 4" descr="A graph of coffee beans&#10;&#10;Description automatically generated">
            <a:extLst>
              <a:ext uri="{FF2B5EF4-FFF2-40B4-BE49-F238E27FC236}">
                <a16:creationId xmlns:a16="http://schemas.microsoft.com/office/drawing/2014/main" id="{BCD56A12-46D2-9D66-8856-203A56571F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3147" y="957703"/>
            <a:ext cx="8698853" cy="5479305"/>
          </a:xfrm>
          <a:prstGeom prst="rect">
            <a:avLst/>
          </a:prstGeom>
        </p:spPr>
      </p:pic>
      <p:cxnSp>
        <p:nvCxnSpPr>
          <p:cNvPr id="6" name="Google Shape;97;p17">
            <a:extLst>
              <a:ext uri="{FF2B5EF4-FFF2-40B4-BE49-F238E27FC236}">
                <a16:creationId xmlns:a16="http://schemas.microsoft.com/office/drawing/2014/main" id="{6EED9135-F485-4210-726C-4920AA47847D}"/>
              </a:ext>
            </a:extLst>
          </p:cNvPr>
          <p:cNvCxnSpPr>
            <a:cxnSpLocks/>
          </p:cNvCxnSpPr>
          <p:nvPr/>
        </p:nvCxnSpPr>
        <p:spPr>
          <a:xfrm>
            <a:off x="889000" y="4686300"/>
            <a:ext cx="2604147" cy="241300"/>
          </a:xfrm>
          <a:prstGeom prst="straightConnector1">
            <a:avLst/>
          </a:prstGeom>
          <a:noFill/>
          <a:ln w="38100" cap="flat" cmpd="sng">
            <a:solidFill>
              <a:srgbClr val="175C36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CD69BBB-876C-3DAC-3E16-D68C372BC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3CDAD0-8FF1-194C-B40B-81DEB7305A7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3186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diagram of different types of drinks&#10;&#10;Description automatically generated">
            <a:extLst>
              <a:ext uri="{FF2B5EF4-FFF2-40B4-BE49-F238E27FC236}">
                <a16:creationId xmlns:a16="http://schemas.microsoft.com/office/drawing/2014/main" id="{E15261D8-CAC4-D5F0-ECAE-3BC749C1E7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29703"/>
            <a:ext cx="3869759" cy="3279620"/>
          </a:xfrm>
          <a:prstGeom prst="rect">
            <a:avLst/>
          </a:prstGeom>
        </p:spPr>
      </p:pic>
      <p:pic>
        <p:nvPicPr>
          <p:cNvPr id="3" name="Picture 2" descr="A graph of a bar chart&#10;&#10;Description automatically generated">
            <a:extLst>
              <a:ext uri="{FF2B5EF4-FFF2-40B4-BE49-F238E27FC236}">
                <a16:creationId xmlns:a16="http://schemas.microsoft.com/office/drawing/2014/main" id="{3103F156-2408-9751-2890-8506225BFB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9867" y="995584"/>
            <a:ext cx="8392133" cy="5312451"/>
          </a:xfrm>
          <a:prstGeom prst="rect">
            <a:avLst/>
          </a:prstGeom>
        </p:spPr>
      </p:pic>
      <p:cxnSp>
        <p:nvCxnSpPr>
          <p:cNvPr id="4" name="Google Shape;97;p17">
            <a:extLst>
              <a:ext uri="{FF2B5EF4-FFF2-40B4-BE49-F238E27FC236}">
                <a16:creationId xmlns:a16="http://schemas.microsoft.com/office/drawing/2014/main" id="{A637BE27-A428-008F-1210-FDA3134ADC01}"/>
              </a:ext>
            </a:extLst>
          </p:cNvPr>
          <p:cNvCxnSpPr>
            <a:cxnSpLocks/>
          </p:cNvCxnSpPr>
          <p:nvPr/>
        </p:nvCxnSpPr>
        <p:spPr>
          <a:xfrm flipV="1">
            <a:off x="3111500" y="1729703"/>
            <a:ext cx="758259" cy="416597"/>
          </a:xfrm>
          <a:prstGeom prst="straightConnector1">
            <a:avLst/>
          </a:prstGeom>
          <a:noFill/>
          <a:ln w="38100" cap="flat" cmpd="sng">
            <a:solidFill>
              <a:srgbClr val="A3735B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B5AC65D-2854-58BC-2A34-42BB5736E9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3CDAD0-8FF1-194C-B40B-81DEB7305A7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0438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different colored circles&#10;&#10;Description automatically generated">
            <a:extLst>
              <a:ext uri="{FF2B5EF4-FFF2-40B4-BE49-F238E27FC236}">
                <a16:creationId xmlns:a16="http://schemas.microsoft.com/office/drawing/2014/main" id="{0EE16140-AF39-4CF6-A6C1-5998DDCD38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47111"/>
            <a:ext cx="4163960" cy="3673576"/>
          </a:xfrm>
          <a:prstGeom prst="rect">
            <a:avLst/>
          </a:prstGeom>
        </p:spPr>
      </p:pic>
      <p:pic>
        <p:nvPicPr>
          <p:cNvPr id="6" name="Picture 5" descr="A chart with different colored bars&#10;&#10;Description automatically generated">
            <a:extLst>
              <a:ext uri="{FF2B5EF4-FFF2-40B4-BE49-F238E27FC236}">
                <a16:creationId xmlns:a16="http://schemas.microsoft.com/office/drawing/2014/main" id="{DFEE2B8E-B638-468D-AC9F-06BECB2EEA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8417" y="1101985"/>
            <a:ext cx="8123583" cy="5163828"/>
          </a:xfrm>
          <a:prstGeom prst="rect">
            <a:avLst/>
          </a:prstGeom>
        </p:spPr>
      </p:pic>
      <p:cxnSp>
        <p:nvCxnSpPr>
          <p:cNvPr id="8" name="Google Shape;97;p17">
            <a:extLst>
              <a:ext uri="{FF2B5EF4-FFF2-40B4-BE49-F238E27FC236}">
                <a16:creationId xmlns:a16="http://schemas.microsoft.com/office/drawing/2014/main" id="{D91B04C0-A54A-84F8-E533-003F7C47BC00}"/>
              </a:ext>
            </a:extLst>
          </p:cNvPr>
          <p:cNvCxnSpPr>
            <a:cxnSpLocks/>
            <a:stCxn id="5" idx="2"/>
          </p:cNvCxnSpPr>
          <p:nvPr/>
        </p:nvCxnSpPr>
        <p:spPr>
          <a:xfrm flipV="1">
            <a:off x="2081980" y="5219700"/>
            <a:ext cx="1855020" cy="300987"/>
          </a:xfrm>
          <a:prstGeom prst="straightConnector1">
            <a:avLst/>
          </a:prstGeom>
          <a:noFill/>
          <a:ln w="38100" cap="flat" cmpd="sng">
            <a:solidFill>
              <a:srgbClr val="A3735B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70B806C-BEEC-4881-B97B-6F8FC95F4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3CDAD0-8FF1-194C-B40B-81DEB7305A7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3317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different types of coffee&#10;&#10;Description automatically generated">
            <a:extLst>
              <a:ext uri="{FF2B5EF4-FFF2-40B4-BE49-F238E27FC236}">
                <a16:creationId xmlns:a16="http://schemas.microsoft.com/office/drawing/2014/main" id="{856CDEEE-AB8D-DE87-2EC6-C1E5954859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98375"/>
            <a:ext cx="3377045" cy="3084800"/>
          </a:xfrm>
          <a:prstGeom prst="rect">
            <a:avLst/>
          </a:prstGeom>
        </p:spPr>
      </p:pic>
      <p:pic>
        <p:nvPicPr>
          <p:cNvPr id="7" name="Picture 6" descr="A graph of espresso drinks&#10;&#10;Description automatically generated">
            <a:extLst>
              <a:ext uri="{FF2B5EF4-FFF2-40B4-BE49-F238E27FC236}">
                <a16:creationId xmlns:a16="http://schemas.microsoft.com/office/drawing/2014/main" id="{952C44F6-855E-90BA-8BB4-5A50B7501B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0489" y="699064"/>
            <a:ext cx="8841511" cy="5459872"/>
          </a:xfrm>
          <a:prstGeom prst="rect">
            <a:avLst/>
          </a:prstGeom>
        </p:spPr>
      </p:pic>
      <p:cxnSp>
        <p:nvCxnSpPr>
          <p:cNvPr id="8" name="Google Shape;97;p17">
            <a:extLst>
              <a:ext uri="{FF2B5EF4-FFF2-40B4-BE49-F238E27FC236}">
                <a16:creationId xmlns:a16="http://schemas.microsoft.com/office/drawing/2014/main" id="{ACA4A302-3D1B-81A2-DA34-75CDEACC2246}"/>
              </a:ext>
            </a:extLst>
          </p:cNvPr>
          <p:cNvCxnSpPr>
            <a:cxnSpLocks/>
          </p:cNvCxnSpPr>
          <p:nvPr/>
        </p:nvCxnSpPr>
        <p:spPr>
          <a:xfrm flipV="1">
            <a:off x="1460500" y="1854200"/>
            <a:ext cx="1765300" cy="977900"/>
          </a:xfrm>
          <a:prstGeom prst="straightConnector1">
            <a:avLst/>
          </a:prstGeom>
          <a:noFill/>
          <a:ln w="38100" cap="flat" cmpd="sng">
            <a:solidFill>
              <a:srgbClr val="644B4B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E2556EB-2323-E8BC-65B0-470A8C222B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3CDAD0-8FF1-194C-B40B-81DEB7305A7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804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" presetID="35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graph of different colored bars&#10;&#10;Description automatically generated">
            <a:extLst>
              <a:ext uri="{FF2B5EF4-FFF2-40B4-BE49-F238E27FC236}">
                <a16:creationId xmlns:a16="http://schemas.microsoft.com/office/drawing/2014/main" id="{35189370-641A-7CAE-8B87-9E0E9B2E5D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097" y="0"/>
            <a:ext cx="11279806" cy="68580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9427440-143B-5DFF-E1A1-FDCE77FB0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3CDAD0-8FF1-194C-B40B-81DEB7305A7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8163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of different colored bars&#10;&#10;Description automatically generated">
            <a:extLst>
              <a:ext uri="{FF2B5EF4-FFF2-40B4-BE49-F238E27FC236}">
                <a16:creationId xmlns:a16="http://schemas.microsoft.com/office/drawing/2014/main" id="{8D8F9ACF-A4DD-15B8-CDEB-714C2FB2DF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600" y="3870"/>
            <a:ext cx="11334800" cy="685413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5CA45AE-8E5E-0758-C1AA-5F0842E50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3CDAD0-8FF1-194C-B40B-81DEB7305A7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4697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0810BB37-7E70-612A-DE1A-C6C96BAF2054}"/>
              </a:ext>
            </a:extLst>
          </p:cNvPr>
          <p:cNvSpPr txBox="1"/>
          <p:nvPr/>
        </p:nvSpPr>
        <p:spPr>
          <a:xfrm>
            <a:off x="1334126" y="780976"/>
            <a:ext cx="888916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6600" dirty="0">
                <a:solidFill>
                  <a:schemeClr val="bg2">
                    <a:lumMod val="50000"/>
                  </a:schemeClr>
                </a:solidFill>
              </a:rPr>
              <a:t>Double Delight</a:t>
            </a:r>
          </a:p>
          <a:p>
            <a:pPr algn="ctr"/>
            <a:r>
              <a:rPr lang="en-IN" sz="6600" dirty="0">
                <a:solidFill>
                  <a:schemeClr val="bg2">
                    <a:lumMod val="50000"/>
                  </a:schemeClr>
                </a:solidFill>
              </a:rPr>
              <a:t> </a:t>
            </a:r>
          </a:p>
          <a:p>
            <a:pPr algn="ctr"/>
            <a:r>
              <a:rPr lang="en-IN" sz="5400" dirty="0">
                <a:solidFill>
                  <a:schemeClr val="bg2">
                    <a:lumMod val="50000"/>
                  </a:schemeClr>
                </a:solidFill>
              </a:rPr>
              <a:t>Can you consume a </a:t>
            </a:r>
            <a:r>
              <a:rPr lang="en-IN" sz="5400" b="1" dirty="0">
                <a:solidFill>
                  <a:srgbClr val="006341"/>
                </a:solidFill>
              </a:rPr>
              <a:t>Starbucks</a:t>
            </a:r>
            <a:r>
              <a:rPr lang="en-IN" sz="5400" dirty="0">
                <a:solidFill>
                  <a:schemeClr val="bg2">
                    <a:lumMod val="50000"/>
                  </a:schemeClr>
                </a:solidFill>
              </a:rPr>
              <a:t> drink twice in a day ?</a:t>
            </a:r>
            <a:endParaRPr lang="en-IN" sz="5400" b="1" dirty="0">
              <a:solidFill>
                <a:srgbClr val="006341"/>
              </a:solidFill>
            </a:endParaRPr>
          </a:p>
        </p:txBody>
      </p:sp>
      <p:pic>
        <p:nvPicPr>
          <p:cNvPr id="11" name="Picture 2" descr="Starbucks logo in transparent PNG and vectorized SVG formats">
            <a:extLst>
              <a:ext uri="{FF2B5EF4-FFF2-40B4-BE49-F238E27FC236}">
                <a16:creationId xmlns:a16="http://schemas.microsoft.com/office/drawing/2014/main" id="{C5AA49D1-2DFE-9E11-10C5-D6EDC926EE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454" t="-546" r="-1642" b="546"/>
          <a:stretch/>
        </p:blipFill>
        <p:spPr bwMode="auto">
          <a:xfrm>
            <a:off x="0" y="2340600"/>
            <a:ext cx="1038439" cy="1993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Starbucks logo in transparent PNG and vectorized SVG formats">
            <a:extLst>
              <a:ext uri="{FF2B5EF4-FFF2-40B4-BE49-F238E27FC236}">
                <a16:creationId xmlns:a16="http://schemas.microsoft.com/office/drawing/2014/main" id="{74188643-E477-3F31-1430-5C5C925230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11197102" y="2188201"/>
            <a:ext cx="994898" cy="1993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79D2C3D-47BA-5A33-5FAF-3289B77D5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3CDAD0-8FF1-194C-B40B-81DEB7305A7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4649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of calories in the drinks&#10;&#10;Description automatically generated">
            <a:extLst>
              <a:ext uri="{FF2B5EF4-FFF2-40B4-BE49-F238E27FC236}">
                <a16:creationId xmlns:a16="http://schemas.microsoft.com/office/drawing/2014/main" id="{72DC0A5D-25E1-B2AE-F69C-55C6F59ED7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880" y="0"/>
            <a:ext cx="11178239" cy="68580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D28A6AC-015E-320F-9BB8-7B6FAA298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3CDAD0-8FF1-194C-B40B-81DEB7305A7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6957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of a drink&#10;&#10;Description automatically generated">
            <a:extLst>
              <a:ext uri="{FF2B5EF4-FFF2-40B4-BE49-F238E27FC236}">
                <a16:creationId xmlns:a16="http://schemas.microsoft.com/office/drawing/2014/main" id="{6D057832-439D-4520-8227-3169251467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113" y="0"/>
            <a:ext cx="11297773" cy="68580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8A29A7D-FA54-FAF5-218A-EF1722121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3CDAD0-8FF1-194C-B40B-81DEB7305A7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2985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9EBEF56-8DED-4472-FA2A-567B26CF7641}"/>
              </a:ext>
            </a:extLst>
          </p:cNvPr>
          <p:cNvSpPr/>
          <p:nvPr/>
        </p:nvSpPr>
        <p:spPr>
          <a:xfrm>
            <a:off x="2013858" y="0"/>
            <a:ext cx="8610600" cy="6858000"/>
          </a:xfrm>
          <a:prstGeom prst="rect">
            <a:avLst/>
          </a:prstGeom>
          <a:gradFill flip="none" rotWithShape="1">
            <a:gsLst>
              <a:gs pos="0">
                <a:srgbClr val="00704A">
                  <a:shade val="30000"/>
                  <a:satMod val="115000"/>
                </a:srgbClr>
              </a:gs>
              <a:gs pos="50000">
                <a:srgbClr val="00704A">
                  <a:shade val="67500"/>
                  <a:satMod val="115000"/>
                </a:srgbClr>
              </a:gs>
              <a:gs pos="100000">
                <a:srgbClr val="00704A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solidFill>
              <a:srgbClr val="00704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873366-A665-5F5B-4951-ACADAE7C698C}"/>
              </a:ext>
            </a:extLst>
          </p:cNvPr>
          <p:cNvSpPr txBox="1"/>
          <p:nvPr/>
        </p:nvSpPr>
        <p:spPr>
          <a:xfrm>
            <a:off x="4985940" y="438874"/>
            <a:ext cx="266643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4400" dirty="0">
                <a:solidFill>
                  <a:schemeClr val="bg1"/>
                </a:solidFill>
              </a:rPr>
              <a:t>CONTENTS</a:t>
            </a:r>
          </a:p>
        </p:txBody>
      </p:sp>
      <p:pic>
        <p:nvPicPr>
          <p:cNvPr id="6" name="Picture 2" descr="Starbucks logo in transparent PNG and vectorized SVG formats">
            <a:extLst>
              <a:ext uri="{FF2B5EF4-FFF2-40B4-BE49-F238E27FC236}">
                <a16:creationId xmlns:a16="http://schemas.microsoft.com/office/drawing/2014/main" id="{CD053D25-CF52-0481-3009-4AA1309F78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454" t="-546" r="-1642" b="546"/>
          <a:stretch/>
        </p:blipFill>
        <p:spPr bwMode="auto">
          <a:xfrm>
            <a:off x="0" y="2340600"/>
            <a:ext cx="1038439" cy="1993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Starbucks logo in transparent PNG and vectorized SVG formats">
            <a:extLst>
              <a:ext uri="{FF2B5EF4-FFF2-40B4-BE49-F238E27FC236}">
                <a16:creationId xmlns:a16="http://schemas.microsoft.com/office/drawing/2014/main" id="{C8B86536-B0A3-8306-1039-126C804CBF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11197102" y="2188201"/>
            <a:ext cx="994898" cy="1993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407AC23-B2E3-974A-CF39-C11104963641}"/>
              </a:ext>
            </a:extLst>
          </p:cNvPr>
          <p:cNvCxnSpPr>
            <a:cxnSpLocks/>
          </p:cNvCxnSpPr>
          <p:nvPr/>
        </p:nvCxnSpPr>
        <p:spPr>
          <a:xfrm>
            <a:off x="3145972" y="787491"/>
            <a:ext cx="0" cy="5667737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8AB4372-4ED9-40B1-EA76-19E299FC5114}"/>
              </a:ext>
            </a:extLst>
          </p:cNvPr>
          <p:cNvCxnSpPr>
            <a:cxnSpLocks/>
          </p:cNvCxnSpPr>
          <p:nvPr/>
        </p:nvCxnSpPr>
        <p:spPr>
          <a:xfrm>
            <a:off x="2634344" y="1277349"/>
            <a:ext cx="7369628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EF8B30F8-428F-5BCD-A1AB-8FFF2893F82C}"/>
              </a:ext>
            </a:extLst>
          </p:cNvPr>
          <p:cNvSpPr/>
          <p:nvPr/>
        </p:nvSpPr>
        <p:spPr>
          <a:xfrm>
            <a:off x="2590802" y="1208315"/>
            <a:ext cx="119743" cy="117536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00E3A8C-7525-E406-EDD8-E8C83B519C4B}"/>
              </a:ext>
            </a:extLst>
          </p:cNvPr>
          <p:cNvSpPr/>
          <p:nvPr/>
        </p:nvSpPr>
        <p:spPr>
          <a:xfrm>
            <a:off x="3080653" y="740231"/>
            <a:ext cx="119743" cy="117536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0FC4AD2-0CD5-B3E8-FEB7-EB9A2E8F67DA}"/>
              </a:ext>
            </a:extLst>
          </p:cNvPr>
          <p:cNvSpPr/>
          <p:nvPr/>
        </p:nvSpPr>
        <p:spPr>
          <a:xfrm>
            <a:off x="9873333" y="1208320"/>
            <a:ext cx="119743" cy="117536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AED59E2-0FF9-C369-9E9B-FDB2E529916E}"/>
              </a:ext>
            </a:extLst>
          </p:cNvPr>
          <p:cNvSpPr/>
          <p:nvPr/>
        </p:nvSpPr>
        <p:spPr>
          <a:xfrm>
            <a:off x="3080649" y="6379026"/>
            <a:ext cx="119743" cy="117536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3172C2B-BFA4-490A-F670-681FFCF2500C}"/>
              </a:ext>
            </a:extLst>
          </p:cNvPr>
          <p:cNvSpPr txBox="1"/>
          <p:nvPr/>
        </p:nvSpPr>
        <p:spPr>
          <a:xfrm>
            <a:off x="3495540" y="1696932"/>
            <a:ext cx="6149200" cy="47397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1. Introduction</a:t>
            </a:r>
          </a:p>
          <a:p>
            <a:endParaRPr lang="en-IN" sz="1400" dirty="0">
              <a:solidFill>
                <a:schemeClr val="bg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IN" sz="14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2. Beverage Categories</a:t>
            </a:r>
          </a:p>
          <a:p>
            <a:endParaRPr lang="en-IN" sz="1400" dirty="0">
              <a:solidFill>
                <a:schemeClr val="bg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IN" sz="14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3.</a:t>
            </a:r>
            <a:r>
              <a:rPr lang="en-US" sz="1400" dirty="0">
                <a:solidFill>
                  <a:schemeClr val="bg1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Nutrients Information </a:t>
            </a:r>
          </a:p>
          <a:p>
            <a:endParaRPr lang="en-IN" sz="1400" dirty="0">
              <a:solidFill>
                <a:schemeClr val="bg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IN" sz="14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4. </a:t>
            </a:r>
            <a:r>
              <a:rPr lang="en-US" sz="1400" dirty="0">
                <a:solidFill>
                  <a:schemeClr val="bg1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Average Nutrients Vs Daily Threshold Limit</a:t>
            </a:r>
            <a:endParaRPr lang="en-IN" sz="1400" dirty="0">
              <a:solidFill>
                <a:schemeClr val="bg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endParaRPr lang="en-IN" sz="1400" dirty="0">
              <a:solidFill>
                <a:schemeClr val="bg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IN" sz="14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5. Distribution of Drinks in Different Cup Sizes</a:t>
            </a:r>
          </a:p>
          <a:p>
            <a:endParaRPr lang="en-IN" sz="1400" dirty="0">
              <a:solidFill>
                <a:schemeClr val="bg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IN" sz="14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6. Distribution of Drinks in Different Beverage Categories</a:t>
            </a:r>
          </a:p>
          <a:p>
            <a:endParaRPr lang="en-IN" sz="1400" dirty="0">
              <a:solidFill>
                <a:schemeClr val="bg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IN" sz="14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7. Top 3 Healthy Beverage categories</a:t>
            </a:r>
          </a:p>
          <a:p>
            <a:endParaRPr lang="en-IN" sz="1400" dirty="0">
              <a:solidFill>
                <a:schemeClr val="bg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IN" sz="14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8. Top 5 Healthy Drinks</a:t>
            </a:r>
          </a:p>
          <a:p>
            <a:endParaRPr lang="en-IN" sz="1400" dirty="0">
              <a:solidFill>
                <a:schemeClr val="bg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IN" sz="14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9. Can you consume Starbucks drink twice ?</a:t>
            </a:r>
          </a:p>
          <a:p>
            <a:endParaRPr lang="en-IN" sz="1400" dirty="0">
              <a:solidFill>
                <a:schemeClr val="bg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IN" sz="14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10. Conclusion</a:t>
            </a:r>
          </a:p>
          <a:p>
            <a:endParaRPr lang="en-IN" dirty="0">
              <a:solidFill>
                <a:schemeClr val="bg1"/>
              </a:solidFill>
            </a:endParaRPr>
          </a:p>
          <a:p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4CD7AC-AC4A-5DF1-5A91-BA9FFA3F2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3CDAD0-8FF1-194C-B40B-81DEB7305A7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5239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aph of a number of drinks&#10;&#10;Description automatically generated">
            <a:extLst>
              <a:ext uri="{FF2B5EF4-FFF2-40B4-BE49-F238E27FC236}">
                <a16:creationId xmlns:a16="http://schemas.microsoft.com/office/drawing/2014/main" id="{B8AF0382-802E-30D2-5B6B-CB646BECD6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968" y="0"/>
            <a:ext cx="11448063" cy="68580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0D1705F-776F-E823-58B2-11F74A32DA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3CDAD0-8FF1-194C-B40B-81DEB7305A7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5128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of sugar in the drinks&#10;&#10;Description automatically generated">
            <a:extLst>
              <a:ext uri="{FF2B5EF4-FFF2-40B4-BE49-F238E27FC236}">
                <a16:creationId xmlns:a16="http://schemas.microsoft.com/office/drawing/2014/main" id="{7A644019-4476-44F0-6836-5D45385AE1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940" y="0"/>
            <a:ext cx="11323559" cy="6845571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8111280-4ACB-1589-F439-3C100903AA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3CDAD0-8FF1-194C-B40B-81DEB7305A7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1278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of different colored bars&#10;&#10;Description automatically generated">
            <a:extLst>
              <a:ext uri="{FF2B5EF4-FFF2-40B4-BE49-F238E27FC236}">
                <a16:creationId xmlns:a16="http://schemas.microsoft.com/office/drawing/2014/main" id="{D3E88835-62D5-2230-F152-92CCC5D678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874" y="0"/>
            <a:ext cx="11440252" cy="68580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2635ADA-D30B-A09F-D6E8-83DA73529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3CDAD0-8FF1-194C-B40B-81DEB7305A7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5229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of different colored bars&#10;&#10;Description automatically generated">
            <a:extLst>
              <a:ext uri="{FF2B5EF4-FFF2-40B4-BE49-F238E27FC236}">
                <a16:creationId xmlns:a16="http://schemas.microsoft.com/office/drawing/2014/main" id="{1B22718C-3D7E-B70C-BF23-D40B680072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744" y="0"/>
            <a:ext cx="11270514" cy="68580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361A911-D582-8542-434B-D323DCD1A9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3CDAD0-8FF1-194C-B40B-81DEB7305A7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4534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" descr="Starbucks logo in transparent PNG and vectorized SVG formats">
            <a:extLst>
              <a:ext uri="{FF2B5EF4-FFF2-40B4-BE49-F238E27FC236}">
                <a16:creationId xmlns:a16="http://schemas.microsoft.com/office/drawing/2014/main" id="{9244CA45-C14F-E439-41FD-C7E45F07C7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11197102" y="2188201"/>
            <a:ext cx="994898" cy="1993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Starbucks logo in transparent PNG and vectorized SVG formats">
            <a:extLst>
              <a:ext uri="{FF2B5EF4-FFF2-40B4-BE49-F238E27FC236}">
                <a16:creationId xmlns:a16="http://schemas.microsoft.com/office/drawing/2014/main" id="{B26E83E6-9E4E-6CEA-A2AC-84CEAE2FA2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454" t="-546" r="-1642" b="546"/>
          <a:stretch/>
        </p:blipFill>
        <p:spPr bwMode="auto">
          <a:xfrm>
            <a:off x="0" y="2188201"/>
            <a:ext cx="1038439" cy="1993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id="{664E23E2-7440-4E36-A67B-0F88C5F7E1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B06949AE-010D-4C18-8AED-7872085AD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7090"/>
            <a:ext cx="5458121" cy="5897880"/>
          </a:xfrm>
          <a:prstGeom prst="rect">
            <a:avLst/>
          </a:prstGeom>
          <a:solidFill>
            <a:srgbClr val="FFFFFF"/>
          </a:solidFill>
          <a:ln w="19050">
            <a:solidFill>
              <a:srgbClr val="FF9B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graph of different colored bars&#10;&#10;Description automatically generated">
            <a:extLst>
              <a:ext uri="{FF2B5EF4-FFF2-40B4-BE49-F238E27FC236}">
                <a16:creationId xmlns:a16="http://schemas.microsoft.com/office/drawing/2014/main" id="{0C4D6182-63F5-73AF-7169-8BF586FD27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326" y="1777919"/>
            <a:ext cx="5401756" cy="3308573"/>
          </a:xfrm>
          <a:prstGeom prst="rect">
            <a:avLst/>
          </a:prstGeom>
        </p:spPr>
      </p:pic>
      <p:sp>
        <p:nvSpPr>
          <p:cNvPr id="53" name="Rectangle 52">
            <a:extLst>
              <a:ext uri="{FF2B5EF4-FFF2-40B4-BE49-F238E27FC236}">
                <a16:creationId xmlns:a16="http://schemas.microsoft.com/office/drawing/2014/main" id="{FE54AADB-50C7-4293-94C0-27361A32B8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6866" y="480060"/>
            <a:ext cx="5458121" cy="5897880"/>
          </a:xfrm>
          <a:prstGeom prst="rect">
            <a:avLst/>
          </a:prstGeom>
          <a:solidFill>
            <a:srgbClr val="FFFFFF"/>
          </a:solidFill>
          <a:ln w="19050">
            <a:solidFill>
              <a:srgbClr val="FF9B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 descr="A graph of a drink&#10;&#10;Description automatically generated">
            <a:extLst>
              <a:ext uri="{FF2B5EF4-FFF2-40B4-BE49-F238E27FC236}">
                <a16:creationId xmlns:a16="http://schemas.microsoft.com/office/drawing/2014/main" id="{B1E0E2E8-74C9-FA5B-AF90-F93A6DF686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0630" y="1777919"/>
            <a:ext cx="5311044" cy="321318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BD3C5EAA-FE34-7386-233C-AC4C57534E0F}"/>
              </a:ext>
            </a:extLst>
          </p:cNvPr>
          <p:cNvSpPr txBox="1"/>
          <p:nvPr/>
        </p:nvSpPr>
        <p:spPr>
          <a:xfrm>
            <a:off x="3740150" y="0"/>
            <a:ext cx="4711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6241"/>
                </a:solidFill>
              </a:rPr>
              <a:t>Combination of drinks </a:t>
            </a:r>
          </a:p>
        </p:txBody>
      </p:sp>
      <p:pic>
        <p:nvPicPr>
          <p:cNvPr id="28" name="Picture 4" descr="Coffee icon sign symbol design 10140813 PNG">
            <a:extLst>
              <a:ext uri="{FF2B5EF4-FFF2-40B4-BE49-F238E27FC236}">
                <a16:creationId xmlns:a16="http://schemas.microsoft.com/office/drawing/2014/main" id="{BA767764-0264-B921-15E8-38C08480A9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6325" y="616505"/>
            <a:ext cx="673621" cy="765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EDE3236D-E109-53AD-9626-C672DC9476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49452" y="737789"/>
            <a:ext cx="533400" cy="533400"/>
          </a:xfrm>
          <a:prstGeom prst="rect">
            <a:avLst/>
          </a:prstGeom>
        </p:spPr>
      </p:pic>
      <p:pic>
        <p:nvPicPr>
          <p:cNvPr id="32" name="Picture 31" descr="A group of coffee beans&#10;&#10;Description automatically generated">
            <a:extLst>
              <a:ext uri="{FF2B5EF4-FFF2-40B4-BE49-F238E27FC236}">
                <a16:creationId xmlns:a16="http://schemas.microsoft.com/office/drawing/2014/main" id="{08786612-C8E0-31F1-88AD-09A9E06BB3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7147137">
            <a:off x="2490549" y="1300244"/>
            <a:ext cx="261598" cy="286166"/>
          </a:xfrm>
          <a:prstGeom prst="rect">
            <a:avLst/>
          </a:prstGeom>
        </p:spPr>
      </p:pic>
      <p:pic>
        <p:nvPicPr>
          <p:cNvPr id="34" name="Picture 33" descr="A group of coffee beans&#10;&#10;Description automatically generated">
            <a:extLst>
              <a:ext uri="{FF2B5EF4-FFF2-40B4-BE49-F238E27FC236}">
                <a16:creationId xmlns:a16="http://schemas.microsoft.com/office/drawing/2014/main" id="{052966E4-1D1B-01E9-D380-C69256A6FF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4507868">
            <a:off x="3026809" y="1338949"/>
            <a:ext cx="264198" cy="289010"/>
          </a:xfrm>
          <a:prstGeom prst="rect">
            <a:avLst/>
          </a:prstGeom>
        </p:spPr>
      </p:pic>
      <p:pic>
        <p:nvPicPr>
          <p:cNvPr id="36" name="Picture 35" descr="A group of coffee beans&#10;&#10;Description automatically generated">
            <a:extLst>
              <a:ext uri="{FF2B5EF4-FFF2-40B4-BE49-F238E27FC236}">
                <a16:creationId xmlns:a16="http://schemas.microsoft.com/office/drawing/2014/main" id="{28522F1D-B906-A400-2EAC-13DFEBAB85B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7147137">
            <a:off x="8696357" y="1154954"/>
            <a:ext cx="195195" cy="213527"/>
          </a:xfrm>
          <a:prstGeom prst="rect">
            <a:avLst/>
          </a:prstGeom>
        </p:spPr>
      </p:pic>
      <p:pic>
        <p:nvPicPr>
          <p:cNvPr id="37" name="Picture 36" descr="A group of coffee beans&#10;&#10;Description automatically generated">
            <a:extLst>
              <a:ext uri="{FF2B5EF4-FFF2-40B4-BE49-F238E27FC236}">
                <a16:creationId xmlns:a16="http://schemas.microsoft.com/office/drawing/2014/main" id="{B1C442F8-7D54-5F37-32C5-8B38D82812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4507868">
            <a:off x="9184972" y="1089547"/>
            <a:ext cx="195759" cy="214144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B0BF469-8E8D-A28A-A5A1-ED71895AFE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3CDAD0-8FF1-194C-B40B-81DEB7305A7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535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904439-F300-551F-B7C4-EC85DAB17F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6A40210-8153-E8EF-EED1-7823B2956AFB}"/>
              </a:ext>
            </a:extLst>
          </p:cNvPr>
          <p:cNvSpPr/>
          <p:nvPr/>
        </p:nvSpPr>
        <p:spPr>
          <a:xfrm>
            <a:off x="0" y="0"/>
            <a:ext cx="12280900" cy="6858000"/>
          </a:xfrm>
          <a:prstGeom prst="rect">
            <a:avLst/>
          </a:prstGeom>
          <a:gradFill flip="none" rotWithShape="1">
            <a:gsLst>
              <a:gs pos="0">
                <a:srgbClr val="00704A">
                  <a:shade val="30000"/>
                  <a:satMod val="115000"/>
                </a:srgbClr>
              </a:gs>
              <a:gs pos="50000">
                <a:srgbClr val="00704A">
                  <a:shade val="67500"/>
                  <a:satMod val="115000"/>
                </a:srgbClr>
              </a:gs>
              <a:gs pos="100000">
                <a:srgbClr val="00704A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solidFill>
              <a:srgbClr val="00704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945864-9C61-EC57-EB72-A91BB38278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Conclusion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381AE9-9E95-F45C-E0FC-FD8BA8859B35}"/>
              </a:ext>
            </a:extLst>
          </p:cNvPr>
          <p:cNvSpPr txBox="1"/>
          <p:nvPr/>
        </p:nvSpPr>
        <p:spPr>
          <a:xfrm>
            <a:off x="1430177" y="2055813"/>
            <a:ext cx="10387173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As shown the nutrition information of all the beverages in Starbucks.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All the beverages are in compliance with National Health Institutes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Hence, It is safe to conclude that 1-2 cups of Starbucks coffee wouldn’t be bad for health.</a:t>
            </a:r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1832B0-66A3-948C-BBCB-BE0293DD6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3CDAD0-8FF1-194C-B40B-81DEB7305A7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778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455C6-82C0-E4D5-81E9-C137A2A99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5DF9973-5440-7117-4704-079D06DE98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20331" y="1825625"/>
            <a:ext cx="4351338" cy="4351338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21A4527-0F4D-A63B-3731-7348129CA2B4}"/>
              </a:ext>
            </a:extLst>
          </p:cNvPr>
          <p:cNvSpPr/>
          <p:nvPr/>
        </p:nvSpPr>
        <p:spPr>
          <a:xfrm>
            <a:off x="0" y="0"/>
            <a:ext cx="12347314" cy="6858000"/>
          </a:xfrm>
          <a:prstGeom prst="rect">
            <a:avLst/>
          </a:prstGeom>
          <a:gradFill flip="none" rotWithShape="1">
            <a:gsLst>
              <a:gs pos="0">
                <a:srgbClr val="00704A">
                  <a:shade val="30000"/>
                  <a:satMod val="115000"/>
                </a:srgbClr>
              </a:gs>
              <a:gs pos="50000">
                <a:srgbClr val="00704A">
                  <a:shade val="67500"/>
                  <a:satMod val="115000"/>
                </a:srgbClr>
              </a:gs>
              <a:gs pos="100000">
                <a:srgbClr val="00704A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solidFill>
              <a:srgbClr val="00704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7C0B1FA-D6C6-7724-B95A-4AC511821D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4682" y="1547682"/>
            <a:ext cx="3762636" cy="3762636"/>
          </a:xfrm>
          <a:prstGeom prst="rect">
            <a:avLst/>
          </a:prstGeom>
        </p:spPr>
      </p:pic>
      <p:pic>
        <p:nvPicPr>
          <p:cNvPr id="14" name="Picture 13" descr="A group of coffee beans&#10;&#10;Description automatically generated">
            <a:extLst>
              <a:ext uri="{FF2B5EF4-FFF2-40B4-BE49-F238E27FC236}">
                <a16:creationId xmlns:a16="http://schemas.microsoft.com/office/drawing/2014/main" id="{7ED077B7-333C-4702-C541-EE67B690B7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171736">
            <a:off x="7630758" y="5080859"/>
            <a:ext cx="1325563" cy="1325563"/>
          </a:xfrm>
          <a:prstGeom prst="rect">
            <a:avLst/>
          </a:prstGeom>
        </p:spPr>
      </p:pic>
      <p:pic>
        <p:nvPicPr>
          <p:cNvPr id="15" name="Picture 14" descr="A group of coffee beans&#10;&#10;Description automatically generated">
            <a:extLst>
              <a:ext uri="{FF2B5EF4-FFF2-40B4-BE49-F238E27FC236}">
                <a16:creationId xmlns:a16="http://schemas.microsoft.com/office/drawing/2014/main" id="{6E738B48-30AD-9EDD-5F3A-D9BDEE9BC1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7147137">
            <a:off x="3257550" y="4899561"/>
            <a:ext cx="1325563" cy="132556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0F6179-5645-36DA-053D-40FD0C876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3CDAD0-8FF1-194C-B40B-81DEB7305A7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930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0" name="Picture 8" descr="Animated GIF">
            <a:extLst>
              <a:ext uri="{FF2B5EF4-FFF2-40B4-BE49-F238E27FC236}">
                <a16:creationId xmlns:a16="http://schemas.microsoft.com/office/drawing/2014/main" id="{C91BBE36-077C-D753-3275-0D9CAAFF5F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6437" y="2917147"/>
            <a:ext cx="3453493" cy="3453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B2261757-E4A4-3A4E-CD0F-670B653C1E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7953" y="3588807"/>
            <a:ext cx="1907176" cy="2383970"/>
          </a:xfrm>
          <a:prstGeom prst="rect">
            <a:avLst/>
          </a:prstGeom>
          <a:noFill/>
          <a:ln>
            <a:solidFill>
              <a:srgbClr val="FCF8ED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Starbucks Animated Cup - Debsartliff">
            <a:extLst>
              <a:ext uri="{FF2B5EF4-FFF2-40B4-BE49-F238E27FC236}">
                <a16:creationId xmlns:a16="http://schemas.microsoft.com/office/drawing/2014/main" id="{63135C16-44FD-B892-81DA-E69012F487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6737" y="4205365"/>
            <a:ext cx="1210754" cy="1716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810BB37-7E70-612A-DE1A-C6C96BAF2054}"/>
              </a:ext>
            </a:extLst>
          </p:cNvPr>
          <p:cNvSpPr txBox="1"/>
          <p:nvPr/>
        </p:nvSpPr>
        <p:spPr>
          <a:xfrm>
            <a:off x="2252253" y="1129319"/>
            <a:ext cx="7391399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6600" dirty="0">
                <a:solidFill>
                  <a:schemeClr val="bg2">
                    <a:lumMod val="50000"/>
                  </a:schemeClr>
                </a:solidFill>
              </a:rPr>
              <a:t>It’s not just </a:t>
            </a:r>
            <a:r>
              <a:rPr lang="en-IN" sz="6600" b="1" dirty="0">
                <a:solidFill>
                  <a:schemeClr val="bg2">
                    <a:lumMod val="50000"/>
                  </a:schemeClr>
                </a:solidFill>
              </a:rPr>
              <a:t>coffee</a:t>
            </a:r>
          </a:p>
          <a:p>
            <a:pPr algn="ctr"/>
            <a:r>
              <a:rPr lang="en-IN" sz="6600" dirty="0">
                <a:solidFill>
                  <a:schemeClr val="bg2">
                    <a:lumMod val="50000"/>
                  </a:schemeClr>
                </a:solidFill>
              </a:rPr>
              <a:t>It’s </a:t>
            </a:r>
            <a:r>
              <a:rPr lang="en-IN" sz="6600" b="1" dirty="0">
                <a:solidFill>
                  <a:srgbClr val="006341"/>
                </a:solidFill>
              </a:rPr>
              <a:t>Starbucks</a:t>
            </a:r>
          </a:p>
        </p:txBody>
      </p:sp>
      <p:pic>
        <p:nvPicPr>
          <p:cNvPr id="11" name="Picture 2" descr="Starbucks logo in transparent PNG and vectorized SVG formats">
            <a:extLst>
              <a:ext uri="{FF2B5EF4-FFF2-40B4-BE49-F238E27FC236}">
                <a16:creationId xmlns:a16="http://schemas.microsoft.com/office/drawing/2014/main" id="{C5AA49D1-2DFE-9E11-10C5-D6EDC926EE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454" t="-546" r="-1642" b="546"/>
          <a:stretch/>
        </p:blipFill>
        <p:spPr bwMode="auto">
          <a:xfrm>
            <a:off x="0" y="2340600"/>
            <a:ext cx="1038439" cy="1993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Starbucks logo in transparent PNG and vectorized SVG formats">
            <a:extLst>
              <a:ext uri="{FF2B5EF4-FFF2-40B4-BE49-F238E27FC236}">
                <a16:creationId xmlns:a16="http://schemas.microsoft.com/office/drawing/2014/main" id="{74188643-E477-3F31-1430-5C5C925230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11197102" y="2188201"/>
            <a:ext cx="994898" cy="1993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0BF3FB-6004-DA13-98B8-15680BE2B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3CDAD0-8FF1-194C-B40B-81DEB7305A7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8065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0102B65-490B-A9C4-E534-7DA466661E9E}"/>
              </a:ext>
            </a:extLst>
          </p:cNvPr>
          <p:cNvSpPr txBox="1"/>
          <p:nvPr/>
        </p:nvSpPr>
        <p:spPr>
          <a:xfrm>
            <a:off x="2928257" y="153889"/>
            <a:ext cx="41130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b="1" dirty="0">
                <a:solidFill>
                  <a:srgbClr val="006341"/>
                </a:solidFill>
              </a:rPr>
              <a:t>Different Beverages Categories</a:t>
            </a:r>
          </a:p>
          <a:p>
            <a:endParaRPr lang="en-IN" sz="700" b="1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90A6576-6D7C-18FA-E47B-9AEEB36C66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1468790"/>
              </p:ext>
            </p:extLst>
          </p:nvPr>
        </p:nvGraphicFramePr>
        <p:xfrm>
          <a:off x="209080" y="738664"/>
          <a:ext cx="9187546" cy="586595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48220">
                  <a:extLst>
                    <a:ext uri="{9D8B030D-6E8A-4147-A177-3AD203B41FA5}">
                      <a16:colId xmlns:a16="http://schemas.microsoft.com/office/drawing/2014/main" val="4259745373"/>
                    </a:ext>
                  </a:extLst>
                </a:gridCol>
                <a:gridCol w="669215">
                  <a:extLst>
                    <a:ext uri="{9D8B030D-6E8A-4147-A177-3AD203B41FA5}">
                      <a16:colId xmlns:a16="http://schemas.microsoft.com/office/drawing/2014/main" val="2283502897"/>
                    </a:ext>
                  </a:extLst>
                </a:gridCol>
                <a:gridCol w="827590">
                  <a:extLst>
                    <a:ext uri="{9D8B030D-6E8A-4147-A177-3AD203B41FA5}">
                      <a16:colId xmlns:a16="http://schemas.microsoft.com/office/drawing/2014/main" val="317490788"/>
                    </a:ext>
                  </a:extLst>
                </a:gridCol>
                <a:gridCol w="1162229">
                  <a:extLst>
                    <a:ext uri="{9D8B030D-6E8A-4147-A177-3AD203B41FA5}">
                      <a16:colId xmlns:a16="http://schemas.microsoft.com/office/drawing/2014/main" val="1394992426"/>
                    </a:ext>
                  </a:extLst>
                </a:gridCol>
                <a:gridCol w="890760">
                  <a:extLst>
                    <a:ext uri="{9D8B030D-6E8A-4147-A177-3AD203B41FA5}">
                      <a16:colId xmlns:a16="http://schemas.microsoft.com/office/drawing/2014/main" val="1264214153"/>
                    </a:ext>
                  </a:extLst>
                </a:gridCol>
                <a:gridCol w="1255548">
                  <a:extLst>
                    <a:ext uri="{9D8B030D-6E8A-4147-A177-3AD203B41FA5}">
                      <a16:colId xmlns:a16="http://schemas.microsoft.com/office/drawing/2014/main" val="4124125423"/>
                    </a:ext>
                  </a:extLst>
                </a:gridCol>
                <a:gridCol w="1297964">
                  <a:extLst>
                    <a:ext uri="{9D8B030D-6E8A-4147-A177-3AD203B41FA5}">
                      <a16:colId xmlns:a16="http://schemas.microsoft.com/office/drawing/2014/main" val="3014971338"/>
                    </a:ext>
                  </a:extLst>
                </a:gridCol>
                <a:gridCol w="899244">
                  <a:extLst>
                    <a:ext uri="{9D8B030D-6E8A-4147-A177-3AD203B41FA5}">
                      <a16:colId xmlns:a16="http://schemas.microsoft.com/office/drawing/2014/main" val="3681096073"/>
                    </a:ext>
                  </a:extLst>
                </a:gridCol>
                <a:gridCol w="1136776">
                  <a:extLst>
                    <a:ext uri="{9D8B030D-6E8A-4147-A177-3AD203B41FA5}">
                      <a16:colId xmlns:a16="http://schemas.microsoft.com/office/drawing/2014/main" val="3252475017"/>
                    </a:ext>
                  </a:extLst>
                </a:gridCol>
              </a:tblGrid>
              <a:tr h="652617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Classic Espresso Drinks</a:t>
                      </a:r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16" marR="2816" marT="2816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Coffee</a:t>
                      </a:r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16" marR="2816" marT="2816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u="none" strike="noStrike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Frappuccin</a:t>
                      </a:r>
                      <a:r>
                        <a:rPr lang="en-IN" sz="11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Blended Coffee</a:t>
                      </a:r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16" marR="2816" marT="2816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Frappuccino Blended Creme</a:t>
                      </a:r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16" marR="2816" marT="2816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Frappuccino Light Blended Coffee</a:t>
                      </a:r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16" marR="2816" marT="2816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Shaken Iced Beverages</a:t>
                      </a:r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16" marR="2816" marT="2816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Signature Espresso Drinks</a:t>
                      </a:r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16" marR="2816" marT="2816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Smoothies</a:t>
                      </a:r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16" marR="2816" marT="2816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u="none" strike="noStrike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Tazo</a:t>
                      </a:r>
                      <a:r>
                        <a:rPr lang="en-IN" sz="11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Tea Drinks</a:t>
                      </a:r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16" marR="2816" marT="2816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5163745"/>
                  </a:ext>
                </a:extLst>
              </a:tr>
              <a:tr h="901285">
                <a:tc>
                  <a:txBody>
                    <a:bodyPr/>
                    <a:lstStyle/>
                    <a:p>
                      <a:pPr marL="228600" indent="-228600" algn="l" fontAlgn="b">
                        <a:buFont typeface="Arial" panose="020B0604020202020204" pitchFamily="34" charset="0"/>
                        <a:buChar char="•"/>
                      </a:pPr>
                      <a:r>
                        <a:rPr lang="en-IN" sz="11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Caffe Americano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2243" marR="2816" marT="2816" marB="0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fontAlgn="b">
                        <a:buFont typeface="Arial" panose="020B0604020202020204" pitchFamily="34" charset="0"/>
                        <a:buChar char="•"/>
                      </a:pPr>
                      <a:r>
                        <a:rPr lang="en-IN" sz="11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Brewed Coffee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2243" marR="2816" marT="2816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fontAlgn="b">
                        <a:buFont typeface="Arial" panose="020B0604020202020204" pitchFamily="34" charset="0"/>
                        <a:buChar char="•"/>
                      </a:pPr>
                      <a:r>
                        <a:rPr lang="en-IN" sz="11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Caramel (Without Whipped Cream)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2243" marR="2816" marT="2816" marB="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fontAlgn="b">
                        <a:buFont typeface="Arial" panose="020B0604020202020204" pitchFamily="34" charset="0"/>
                        <a:buChar char="•"/>
                      </a:pPr>
                      <a:r>
                        <a:rPr lang="en-US" sz="11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Strawberries &amp; Creme (Without Whipped Cream)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2243" marR="2816" marT="2816" marB="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fontAlgn="b">
                        <a:buFont typeface="Arial" panose="020B0604020202020204" pitchFamily="34" charset="0"/>
                        <a:buChar char="•"/>
                      </a:pPr>
                      <a:r>
                        <a:rPr lang="en-IN" sz="11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Caramel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2243" marR="2816" marT="2816" marB="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fontAlgn="b">
                        <a:buFont typeface="Arial" panose="020B0604020202020204" pitchFamily="34" charset="0"/>
                        <a:buChar char="•"/>
                      </a:pPr>
                      <a:r>
                        <a:rPr lang="en-US" sz="11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Iced Brewed Coffee (With Classic Syrup)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2243" marR="2816" marT="2816" marB="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fontAlgn="b">
                        <a:buFont typeface="Arial" panose="020B0604020202020204" pitchFamily="34" charset="0"/>
                        <a:buChar char="•"/>
                      </a:pPr>
                      <a:r>
                        <a:rPr lang="en-US" sz="11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Caramel Apple Spice (Without Whipped Cream)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2243" marR="2816" marT="2816" marB="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fontAlgn="b">
                        <a:buFont typeface="Arial" panose="020B0604020202020204" pitchFamily="34" charset="0"/>
                        <a:buChar char="•"/>
                      </a:pPr>
                      <a:r>
                        <a:rPr lang="en-IN" sz="11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Banana Chocolate Smoothie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2243" marR="2816" marT="2816" marB="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fontAlgn="b">
                        <a:buFont typeface="Arial" panose="020B0604020202020204" pitchFamily="34" charset="0"/>
                        <a:buChar char="•"/>
                      </a:pPr>
                      <a:r>
                        <a:rPr lang="en-IN" sz="1100" u="none" strike="noStrike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Tazo</a:t>
                      </a:r>
                      <a:r>
                        <a:rPr lang="en-IN" sz="11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Chai Tea Latte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2243" marR="2816" marT="2816" marB="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7787071"/>
                  </a:ext>
                </a:extLst>
              </a:tr>
              <a:tr h="890377">
                <a:tc>
                  <a:txBody>
                    <a:bodyPr/>
                    <a:lstStyle/>
                    <a:p>
                      <a:pPr marL="228600" indent="-228600" algn="l" fontAlgn="b">
                        <a:buFont typeface="Arial" panose="020B0604020202020204" pitchFamily="34" charset="0"/>
                        <a:buChar char="•"/>
                      </a:pPr>
                      <a:r>
                        <a:rPr lang="en-IN" sz="11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Caffe Latte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2243" marR="2816" marT="2816" marB="0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16" marR="2816" marT="2816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fontAlgn="b">
                        <a:buFont typeface="Arial" panose="020B0604020202020204" pitchFamily="34" charset="0"/>
                        <a:buChar char="•"/>
                      </a:pPr>
                      <a:r>
                        <a:rPr lang="en-IN" sz="11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Coffee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2243" marR="2816" marT="2816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fontAlgn="b">
                        <a:buFont typeface="Arial" panose="020B0604020202020204" pitchFamily="34" charset="0"/>
                        <a:buChar char="•"/>
                      </a:pPr>
                      <a:r>
                        <a:rPr lang="en-US" sz="11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Vanilla Bean (Without Whipped Cream)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2243" marR="2816" marT="2816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fontAlgn="b">
                        <a:buFont typeface="Arial" panose="020B0604020202020204" pitchFamily="34" charset="0"/>
                        <a:buChar char="•"/>
                      </a:pPr>
                      <a:r>
                        <a:rPr lang="en-IN" sz="11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Coffee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2243" marR="2816" marT="2816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fontAlgn="b">
                        <a:buFont typeface="Arial" panose="020B0604020202020204" pitchFamily="34" charset="0"/>
                        <a:buChar char="•"/>
                      </a:pPr>
                      <a:r>
                        <a:rPr lang="en-US" sz="11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Iced Brewed Coffee (With Milk &amp; Classic Syrup)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2243" marR="2816" marT="2816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fontAlgn="b">
                        <a:buFont typeface="Arial" panose="020B0604020202020204" pitchFamily="34" charset="0"/>
                        <a:buChar char="•"/>
                      </a:pPr>
                      <a:r>
                        <a:rPr lang="en-IN" sz="11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Caramel Macchiato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2243" marR="2816" marT="2816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fontAlgn="b">
                        <a:buFont typeface="Arial" panose="020B0604020202020204" pitchFamily="34" charset="0"/>
                        <a:buChar char="•"/>
                      </a:pPr>
                      <a:r>
                        <a:rPr lang="en-IN" sz="11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Orange Mango Banana Smoothie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2243" marR="2816" marT="2816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fontAlgn="b">
                        <a:buFont typeface="Arial" panose="020B0604020202020204" pitchFamily="34" charset="0"/>
                        <a:buChar char="•"/>
                      </a:pPr>
                      <a:r>
                        <a:rPr lang="en-IN" sz="1100" u="none" strike="noStrike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Tazo</a:t>
                      </a:r>
                      <a:r>
                        <a:rPr lang="en-IN" sz="11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Full-Leaf Red Tea Latte (Vanilla Rooibos)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2243" marR="2816" marT="2816" marB="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521173"/>
                  </a:ext>
                </a:extLst>
              </a:tr>
              <a:tr h="901285">
                <a:tc>
                  <a:txBody>
                    <a:bodyPr/>
                    <a:lstStyle/>
                    <a:p>
                      <a:pPr marL="228600" indent="-228600" algn="l" fontAlgn="b">
                        <a:buFont typeface="Arial" panose="020B0604020202020204" pitchFamily="34" charset="0"/>
                        <a:buChar char="•"/>
                      </a:pPr>
                      <a:r>
                        <a:rPr lang="en-US" sz="11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Caffe Mocha (Without Whipped Cream)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2243" marR="2816" marT="2816" marB="0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16" marR="2816" marT="2816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fontAlgn="b">
                        <a:buFont typeface="Arial" panose="020B0604020202020204" pitchFamily="34" charset="0"/>
                        <a:buChar char="•"/>
                      </a:pPr>
                      <a:r>
                        <a:rPr lang="en-US" sz="11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Java Chip (Without Whipped Cream)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2243" marR="2816" marT="2816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16" marR="2816" marT="2816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fontAlgn="b">
                        <a:buFont typeface="Arial" panose="020B0604020202020204" pitchFamily="34" charset="0"/>
                        <a:buChar char="•"/>
                      </a:pPr>
                      <a:r>
                        <a:rPr lang="en-IN" sz="11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Java Chip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2243" marR="2816" marT="2816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fontAlgn="b">
                        <a:buFont typeface="Arial" panose="020B0604020202020204" pitchFamily="34" charset="0"/>
                        <a:buChar char="•"/>
                      </a:pPr>
                      <a:r>
                        <a:rPr lang="en-US" sz="11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Shaken Iced </a:t>
                      </a:r>
                      <a:r>
                        <a:rPr lang="en-US" sz="1100" u="none" strike="noStrike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Tazo</a:t>
                      </a:r>
                      <a:r>
                        <a:rPr lang="en-US" sz="11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Tea (With Classic Syrup)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2243" marR="2816" marT="2816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fontAlgn="b">
                        <a:buFont typeface="Arial" panose="020B0604020202020204" pitchFamily="34" charset="0"/>
                        <a:buChar char="•"/>
                      </a:pPr>
                      <a:r>
                        <a:rPr lang="en-US" sz="11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Hot Chocolate (Without Whipped Cream)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2243" marR="2816" marT="2816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fontAlgn="b">
                        <a:buFont typeface="Arial" panose="020B0604020202020204" pitchFamily="34" charset="0"/>
                        <a:buChar char="•"/>
                      </a:pPr>
                      <a:r>
                        <a:rPr lang="en-IN" sz="11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Strawberry Banana Smoothie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2243" marR="2816" marT="2816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fontAlgn="b">
                        <a:buFont typeface="Arial" panose="020B0604020202020204" pitchFamily="34" charset="0"/>
                        <a:buChar char="•"/>
                      </a:pPr>
                      <a:r>
                        <a:rPr lang="en-IN" sz="1100" u="none" strike="noStrike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Tazo</a:t>
                      </a:r>
                      <a:r>
                        <a:rPr lang="en-IN" sz="11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Full-Leaf Tea Latte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2243" marR="2816" marT="2816" marB="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5579508"/>
                  </a:ext>
                </a:extLst>
              </a:tr>
              <a:tr h="890377">
                <a:tc>
                  <a:txBody>
                    <a:bodyPr/>
                    <a:lstStyle/>
                    <a:p>
                      <a:pPr marL="228600" indent="-228600" algn="l" fontAlgn="b">
                        <a:buFont typeface="Arial" panose="020B0604020202020204" pitchFamily="34" charset="0"/>
                        <a:buChar char="•"/>
                      </a:pPr>
                      <a:r>
                        <a:rPr lang="en-IN" sz="11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Cappuccino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2243" marR="2816" marT="2816" marB="0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16" marR="2816" marT="2816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fontAlgn="b">
                        <a:buFont typeface="Arial" panose="020B0604020202020204" pitchFamily="34" charset="0"/>
                        <a:buChar char="•"/>
                      </a:pPr>
                      <a:r>
                        <a:rPr lang="en-IN" sz="11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Mocha (Without Whipped Cream)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2243" marR="2816" marT="2816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16" marR="2816" marT="2816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fontAlgn="b">
                        <a:buFont typeface="Arial" panose="020B0604020202020204" pitchFamily="34" charset="0"/>
                        <a:buChar char="•"/>
                      </a:pPr>
                      <a:r>
                        <a:rPr lang="en-IN" sz="11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Mocha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2243" marR="2816" marT="2816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fontAlgn="b">
                        <a:buFont typeface="Arial" panose="020B0604020202020204" pitchFamily="34" charset="0"/>
                        <a:buChar char="•"/>
                      </a:pPr>
                      <a:r>
                        <a:rPr lang="en-US" sz="11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Shaken Iced </a:t>
                      </a:r>
                      <a:r>
                        <a:rPr lang="en-US" sz="1100" u="none" strike="noStrike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Tazo</a:t>
                      </a:r>
                      <a:r>
                        <a:rPr lang="en-US" sz="11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Tea Lemonade (With Classic Syrup)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2243" marR="2816" marT="2816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fontAlgn="b">
                        <a:buFont typeface="Arial" panose="020B0604020202020204" pitchFamily="34" charset="0"/>
                        <a:buChar char="•"/>
                      </a:pPr>
                      <a:r>
                        <a:rPr lang="en-US" sz="11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White Chocolate Mocha (Without Whipped Cream)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2243" marR="2816" marT="2816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16" marR="2816" marT="2816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fontAlgn="b">
                        <a:buFont typeface="Arial" panose="020B0604020202020204" pitchFamily="34" charset="0"/>
                        <a:buChar char="•"/>
                      </a:pPr>
                      <a:r>
                        <a:rPr lang="en-IN" sz="1100" u="none" strike="noStrike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Tazo</a:t>
                      </a:r>
                      <a:r>
                        <a:rPr lang="en-IN" sz="11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Green Tea Latte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2243" marR="2816" marT="2816" marB="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46114992"/>
                  </a:ext>
                </a:extLst>
              </a:tr>
              <a:tr h="165201">
                <a:tc>
                  <a:txBody>
                    <a:bodyPr/>
                    <a:lstStyle/>
                    <a:p>
                      <a:pPr marL="228600" indent="-228600" algn="l" fontAlgn="b">
                        <a:buFont typeface="Arial" panose="020B0604020202020204" pitchFamily="34" charset="0"/>
                        <a:buChar char="•"/>
                      </a:pPr>
                      <a:r>
                        <a:rPr lang="en-IN" sz="11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Espresso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2243" marR="2816" marT="2816" marB="0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16" marR="2816" marT="2816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16" marR="2816" marT="2816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16" marR="2816" marT="2816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16" marR="2816" marT="2816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16" marR="2816" marT="2816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16" marR="2816" marT="2816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16" marR="2816" marT="2816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fontAlgn="b">
                        <a:buFont typeface="Arial" panose="020B0604020202020204" pitchFamily="34" charset="0"/>
                        <a:buChar char="•"/>
                      </a:pPr>
                      <a:r>
                        <a:rPr lang="en-IN" sz="1100" u="none" strike="noStrike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Tazo</a:t>
                      </a:r>
                      <a:r>
                        <a:rPr lang="en-IN" sz="11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Tea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2243" marR="2816" marT="2816" marB="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8720496"/>
                  </a:ext>
                </a:extLst>
              </a:tr>
              <a:tr h="623705">
                <a:tc>
                  <a:txBody>
                    <a:bodyPr/>
                    <a:lstStyle/>
                    <a:p>
                      <a:pPr marL="228600" indent="-228600" algn="l" fontAlgn="b">
                        <a:buFont typeface="Arial" panose="020B0604020202020204" pitchFamily="34" charset="0"/>
                        <a:buChar char="•"/>
                      </a:pPr>
                      <a:r>
                        <a:rPr lang="en-IN" sz="11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Skinny Latte (Any Flavour)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2243" marR="2816" marT="2816" marB="0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16" marR="2816" marT="2816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16" marR="2816" marT="2816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16" marR="2816" marT="2816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16" marR="2816" marT="2816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16" marR="2816" marT="2816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16" marR="2816" marT="2816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16" marR="2816" marT="2816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16" marR="2816" marT="2816" marB="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9467577"/>
                  </a:ext>
                </a:extLst>
              </a:tr>
              <a:tr h="815089">
                <a:tc>
                  <a:txBody>
                    <a:bodyPr/>
                    <a:lstStyle/>
                    <a:p>
                      <a:pPr marL="228600" indent="-228600" algn="l" fontAlgn="b">
                        <a:buFont typeface="Arial" panose="020B0604020202020204" pitchFamily="34" charset="0"/>
                        <a:buChar char="•"/>
                      </a:pPr>
                      <a:r>
                        <a:rPr lang="en-US" sz="11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Vanilla Latte (Or Other </a:t>
                      </a:r>
                      <a:r>
                        <a:rPr lang="en-US" sz="1100" u="none" strike="noStrike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Flavoured</a:t>
                      </a:r>
                      <a:r>
                        <a:rPr lang="en-US" sz="11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Latte)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2243" marR="2816" marT="2816" marB="0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16" marR="2816" marT="2816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16" marR="2816" marT="2816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16" marR="2816" marT="2816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16" marR="2816" marT="2816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16" marR="2816" marT="2816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16" marR="2816" marT="2816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16" marR="2816" marT="2816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16" marR="2816" marT="2816" marB="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75199303"/>
                  </a:ext>
                </a:extLst>
              </a:tr>
            </a:tbl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6B45AC59-C362-A19F-42CB-15008331C7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6369" y="3178161"/>
            <a:ext cx="1700147" cy="136071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F965B84-DD77-A995-DE59-22173E2FF3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21412" y="4565967"/>
            <a:ext cx="1901763" cy="162795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7BDB81E-8100-5B16-6C0F-12ADAE354922}"/>
              </a:ext>
            </a:extLst>
          </p:cNvPr>
          <p:cNvSpPr txBox="1"/>
          <p:nvPr/>
        </p:nvSpPr>
        <p:spPr>
          <a:xfrm>
            <a:off x="10057976" y="2539694"/>
            <a:ext cx="24098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rgbClr val="006341"/>
                </a:solidFill>
              </a:rPr>
              <a:t>Cup Sizes</a:t>
            </a:r>
          </a:p>
          <a:p>
            <a:endParaRPr lang="en-IN" sz="7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DD620C-058A-1003-49EF-6E75AACE61D3}"/>
              </a:ext>
            </a:extLst>
          </p:cNvPr>
          <p:cNvSpPr txBox="1"/>
          <p:nvPr/>
        </p:nvSpPr>
        <p:spPr>
          <a:xfrm>
            <a:off x="9697321" y="172834"/>
            <a:ext cx="27840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rgbClr val="006341"/>
                </a:solidFill>
              </a:rPr>
              <a:t>Customizations</a:t>
            </a:r>
          </a:p>
          <a:p>
            <a:endParaRPr lang="en-IN" sz="700" b="1" dirty="0"/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AEAEC196-29FA-4C6C-037C-21A2FCEC1F98}"/>
              </a:ext>
            </a:extLst>
          </p:cNvPr>
          <p:cNvGraphicFramePr>
            <a:graphicFrameLocks noGrp="1"/>
          </p:cNvGraphicFramePr>
          <p:nvPr/>
        </p:nvGraphicFramePr>
        <p:xfrm>
          <a:off x="10057976" y="814702"/>
          <a:ext cx="1924944" cy="100424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24944">
                  <a:extLst>
                    <a:ext uri="{9D8B030D-6E8A-4147-A177-3AD203B41FA5}">
                      <a16:colId xmlns:a16="http://schemas.microsoft.com/office/drawing/2014/main" val="426079680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171450" indent="-171450" algn="l" fontAlgn="b">
                        <a:buFont typeface="Arial" panose="020B0604020202020204" pitchFamily="34" charset="0"/>
                        <a:buChar char="•"/>
                      </a:pPr>
                      <a:r>
                        <a:rPr lang="en-IN" sz="1200" b="1" u="none" strike="noStrike" dirty="0">
                          <a:effectLst/>
                        </a:rPr>
                        <a:t> </a:t>
                      </a:r>
                      <a:r>
                        <a:rPr lang="en-IN" sz="1200" b="1" u="none" strike="noStrike" dirty="0" err="1">
                          <a:effectLst/>
                        </a:rPr>
                        <a:t>Nonfat</a:t>
                      </a:r>
                      <a:r>
                        <a:rPr lang="en-IN" sz="1200" b="1" u="none" strike="noStrike" dirty="0">
                          <a:effectLst/>
                        </a:rPr>
                        <a:t> Milk</a:t>
                      </a:r>
                      <a:endParaRPr lang="en-IN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2520974"/>
                  </a:ext>
                </a:extLst>
              </a:tr>
              <a:tr h="275480">
                <a:tc>
                  <a:txBody>
                    <a:bodyPr/>
                    <a:lstStyle/>
                    <a:p>
                      <a:pPr marL="171450" indent="-171450" algn="l" fontAlgn="b">
                        <a:buFont typeface="Arial" panose="020B0604020202020204" pitchFamily="34" charset="0"/>
                        <a:buChar char="•"/>
                      </a:pPr>
                      <a:r>
                        <a:rPr lang="en-IN" sz="1200" b="1" u="none" strike="noStrike">
                          <a:effectLst/>
                        </a:rPr>
                        <a:t>2% Milk</a:t>
                      </a:r>
                      <a:endParaRPr lang="en-IN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4676577"/>
                  </a:ext>
                </a:extLst>
              </a:tr>
              <a:tr h="275480">
                <a:tc>
                  <a:txBody>
                    <a:bodyPr/>
                    <a:lstStyle/>
                    <a:p>
                      <a:pPr marL="171450" indent="-171450" algn="l" fontAlgn="b">
                        <a:buFont typeface="Arial" panose="020B0604020202020204" pitchFamily="34" charset="0"/>
                        <a:buChar char="•"/>
                      </a:pPr>
                      <a:r>
                        <a:rPr lang="en-IN" sz="1200" b="1" u="none" strike="noStrike" dirty="0">
                          <a:effectLst/>
                        </a:rPr>
                        <a:t>Soymilk</a:t>
                      </a:r>
                      <a:endParaRPr lang="en-IN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61841692"/>
                  </a:ext>
                </a:extLst>
              </a:tr>
              <a:tr h="264053">
                <a:tc>
                  <a:txBody>
                    <a:bodyPr/>
                    <a:lstStyle/>
                    <a:p>
                      <a:pPr marL="171450" indent="-171450" algn="l" fontAlgn="b">
                        <a:buFont typeface="Arial" panose="020B0604020202020204" pitchFamily="34" charset="0"/>
                        <a:buChar char="•"/>
                      </a:pPr>
                      <a:r>
                        <a:rPr lang="en-IN" sz="1200" b="1" u="none" strike="noStrike" dirty="0">
                          <a:effectLst/>
                        </a:rPr>
                        <a:t>Whole Milk</a:t>
                      </a:r>
                      <a:endParaRPr lang="en-IN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3142637"/>
                  </a:ext>
                </a:extLst>
              </a:tr>
            </a:tbl>
          </a:graphicData>
        </a:graphic>
      </p:graphicFrame>
      <p:sp>
        <p:nvSpPr>
          <p:cNvPr id="19" name="Left Brace 18">
            <a:extLst>
              <a:ext uri="{FF2B5EF4-FFF2-40B4-BE49-F238E27FC236}">
                <a16:creationId xmlns:a16="http://schemas.microsoft.com/office/drawing/2014/main" id="{656892D0-5D61-9534-F3EE-FB2BE45BE09B}"/>
              </a:ext>
            </a:extLst>
          </p:cNvPr>
          <p:cNvSpPr/>
          <p:nvPr/>
        </p:nvSpPr>
        <p:spPr>
          <a:xfrm>
            <a:off x="9693282" y="757609"/>
            <a:ext cx="256261" cy="1180048"/>
          </a:xfrm>
          <a:prstGeom prst="leftBrace">
            <a:avLst/>
          </a:prstGeom>
          <a:ln w="19050">
            <a:solidFill>
              <a:srgbClr val="0063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006341"/>
              </a:solidFill>
            </a:endParaRPr>
          </a:p>
        </p:txBody>
      </p:sp>
      <p:sp>
        <p:nvSpPr>
          <p:cNvPr id="20" name="Right Brace 19">
            <a:extLst>
              <a:ext uri="{FF2B5EF4-FFF2-40B4-BE49-F238E27FC236}">
                <a16:creationId xmlns:a16="http://schemas.microsoft.com/office/drawing/2014/main" id="{3AE78375-A2C2-46A4-E7D2-A905BDE565AA}"/>
              </a:ext>
            </a:extLst>
          </p:cNvPr>
          <p:cNvSpPr/>
          <p:nvPr/>
        </p:nvSpPr>
        <p:spPr>
          <a:xfrm>
            <a:off x="11310255" y="757609"/>
            <a:ext cx="256261" cy="1152956"/>
          </a:xfrm>
          <a:prstGeom prst="rightBrace">
            <a:avLst/>
          </a:prstGeom>
          <a:ln w="19050">
            <a:solidFill>
              <a:srgbClr val="0063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6C97E01-A3D0-427B-E2BC-6B8C29140D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3CDAD0-8FF1-194C-B40B-81DEB7305A7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7317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-up of a coffee cup&#10;&#10;Description automatically generated">
            <a:extLst>
              <a:ext uri="{FF2B5EF4-FFF2-40B4-BE49-F238E27FC236}">
                <a16:creationId xmlns:a16="http://schemas.microsoft.com/office/drawing/2014/main" id="{5A8A490B-B927-C00A-3D61-D280052D45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0170" y="1553203"/>
            <a:ext cx="2631660" cy="375159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F00BD85-B3E8-8C38-21DA-A545EB13A3D2}"/>
              </a:ext>
            </a:extLst>
          </p:cNvPr>
          <p:cNvSpPr txBox="1"/>
          <p:nvPr/>
        </p:nvSpPr>
        <p:spPr>
          <a:xfrm>
            <a:off x="910535" y="629873"/>
            <a:ext cx="2057400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i="0" u="sng" strike="noStrike" dirty="0">
                <a:solidFill>
                  <a:schemeClr val="accent2">
                    <a:lumMod val="50000"/>
                  </a:schemeClr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Energy 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2000" b="0" i="0" u="none" strike="noStrike" dirty="0">
                <a:solidFill>
                  <a:schemeClr val="accent2">
                    <a:lumMod val="50000"/>
                  </a:schemeClr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Calories 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2000" b="0" i="0" u="none" strike="noStrike" dirty="0">
                <a:solidFill>
                  <a:schemeClr val="accent2">
                    <a:lumMod val="50000"/>
                  </a:schemeClr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Caffeine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F755B2-8320-E523-F498-5C892A15B0AE}"/>
              </a:ext>
            </a:extLst>
          </p:cNvPr>
          <p:cNvSpPr txBox="1"/>
          <p:nvPr/>
        </p:nvSpPr>
        <p:spPr>
          <a:xfrm>
            <a:off x="546099" y="2428726"/>
            <a:ext cx="2743201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u="sng" dirty="0">
                <a:solidFill>
                  <a:schemeClr val="accent2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Fats</a:t>
            </a:r>
            <a:endParaRPr lang="en-US" dirty="0">
              <a:solidFill>
                <a:schemeClr val="accent2">
                  <a:lumMod val="50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Total Fat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Trans Fat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Saturated Fat</a:t>
            </a: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2F40CD-D930-D3B7-826B-4C2B2E08BF8F}"/>
              </a:ext>
            </a:extLst>
          </p:cNvPr>
          <p:cNvSpPr txBox="1"/>
          <p:nvPr/>
        </p:nvSpPr>
        <p:spPr>
          <a:xfrm>
            <a:off x="910535" y="4604048"/>
            <a:ext cx="2512115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u="sng" dirty="0">
                <a:solidFill>
                  <a:schemeClr val="accent2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Minerals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Sodium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Calcium, Iron</a:t>
            </a:r>
          </a:p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9F5EB02-B1FA-1700-7BDC-2CD39EF6158F}"/>
              </a:ext>
            </a:extLst>
          </p:cNvPr>
          <p:cNvSpPr txBox="1"/>
          <p:nvPr/>
        </p:nvSpPr>
        <p:spPr>
          <a:xfrm>
            <a:off x="8902700" y="829928"/>
            <a:ext cx="28702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u="sng" dirty="0">
                <a:solidFill>
                  <a:schemeClr val="accent2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Carbohydrates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Total Carbohydrates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Dietary Fiber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Sugars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32D2BB-345A-3AA7-D4B6-34CEC64863A0}"/>
              </a:ext>
            </a:extLst>
          </p:cNvPr>
          <p:cNvSpPr txBox="1"/>
          <p:nvPr/>
        </p:nvSpPr>
        <p:spPr>
          <a:xfrm>
            <a:off x="9302750" y="2717613"/>
            <a:ext cx="1892300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>
                <a:solidFill>
                  <a:schemeClr val="accent2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Nutrients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Protein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Cholesterol</a:t>
            </a:r>
          </a:p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4948F3-3FB3-1374-8233-2532700F2BE6}"/>
              </a:ext>
            </a:extLst>
          </p:cNvPr>
          <p:cNvSpPr txBox="1"/>
          <p:nvPr/>
        </p:nvSpPr>
        <p:spPr>
          <a:xfrm>
            <a:off x="9255125" y="4578346"/>
            <a:ext cx="2165350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>
                <a:solidFill>
                  <a:schemeClr val="accent2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Vitamins: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Vitamin 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Vitamin C</a:t>
            </a:r>
          </a:p>
          <a:p>
            <a:endParaRPr lang="en-US" dirty="0"/>
          </a:p>
        </p:txBody>
      </p:sp>
      <p:cxnSp>
        <p:nvCxnSpPr>
          <p:cNvPr id="15" name="Google Shape;97;p17">
            <a:extLst>
              <a:ext uri="{FF2B5EF4-FFF2-40B4-BE49-F238E27FC236}">
                <a16:creationId xmlns:a16="http://schemas.microsoft.com/office/drawing/2014/main" id="{BFDBCA3D-C733-5D93-63BC-A38784E9185D}"/>
              </a:ext>
            </a:extLst>
          </p:cNvPr>
          <p:cNvCxnSpPr>
            <a:cxnSpLocks/>
            <a:endCxn id="5" idx="3"/>
          </p:cNvCxnSpPr>
          <p:nvPr/>
        </p:nvCxnSpPr>
        <p:spPr>
          <a:xfrm flipH="1" flipV="1">
            <a:off x="2967935" y="1337759"/>
            <a:ext cx="1812235" cy="1244856"/>
          </a:xfrm>
          <a:prstGeom prst="straightConnector1">
            <a:avLst/>
          </a:prstGeom>
          <a:noFill/>
          <a:ln w="38100" cap="flat" cmpd="sng">
            <a:solidFill>
              <a:srgbClr val="4E130C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7" name="Google Shape;97;p17">
            <a:extLst>
              <a:ext uri="{FF2B5EF4-FFF2-40B4-BE49-F238E27FC236}">
                <a16:creationId xmlns:a16="http://schemas.microsoft.com/office/drawing/2014/main" id="{BF395801-3466-B5F3-B525-37CD7EDDD93C}"/>
              </a:ext>
            </a:extLst>
          </p:cNvPr>
          <p:cNvCxnSpPr>
            <a:cxnSpLocks/>
            <a:endCxn id="6" idx="3"/>
          </p:cNvCxnSpPr>
          <p:nvPr/>
        </p:nvCxnSpPr>
        <p:spPr>
          <a:xfrm flipH="1" flipV="1">
            <a:off x="3289300" y="3290501"/>
            <a:ext cx="1651553" cy="388288"/>
          </a:xfrm>
          <a:prstGeom prst="straightConnector1">
            <a:avLst/>
          </a:prstGeom>
          <a:noFill/>
          <a:ln w="38100" cap="flat" cmpd="sng">
            <a:solidFill>
              <a:srgbClr val="4E130C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8" name="Google Shape;97;p17">
            <a:extLst>
              <a:ext uri="{FF2B5EF4-FFF2-40B4-BE49-F238E27FC236}">
                <a16:creationId xmlns:a16="http://schemas.microsoft.com/office/drawing/2014/main" id="{793E5515-527F-E6E0-8EEA-1F01D722C499}"/>
              </a:ext>
            </a:extLst>
          </p:cNvPr>
          <p:cNvCxnSpPr>
            <a:cxnSpLocks/>
          </p:cNvCxnSpPr>
          <p:nvPr/>
        </p:nvCxnSpPr>
        <p:spPr>
          <a:xfrm>
            <a:off x="7026415" y="5020779"/>
            <a:ext cx="1952484" cy="234647"/>
          </a:xfrm>
          <a:prstGeom prst="straightConnector1">
            <a:avLst/>
          </a:prstGeom>
          <a:noFill/>
          <a:ln w="38100" cap="flat" cmpd="sng">
            <a:solidFill>
              <a:srgbClr val="4E130C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9" name="Google Shape;97;p17">
            <a:extLst>
              <a:ext uri="{FF2B5EF4-FFF2-40B4-BE49-F238E27FC236}">
                <a16:creationId xmlns:a16="http://schemas.microsoft.com/office/drawing/2014/main" id="{084BADE5-DC83-E099-7E47-FE6B4801B7AE}"/>
              </a:ext>
            </a:extLst>
          </p:cNvPr>
          <p:cNvCxnSpPr>
            <a:cxnSpLocks/>
            <a:endCxn id="7" idx="3"/>
          </p:cNvCxnSpPr>
          <p:nvPr/>
        </p:nvCxnSpPr>
        <p:spPr>
          <a:xfrm flipH="1">
            <a:off x="3422650" y="5020779"/>
            <a:ext cx="1742937" cy="291155"/>
          </a:xfrm>
          <a:prstGeom prst="straightConnector1">
            <a:avLst/>
          </a:prstGeom>
          <a:noFill/>
          <a:ln w="38100" cap="flat" cmpd="sng">
            <a:solidFill>
              <a:srgbClr val="4E130C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" name="Google Shape;97;p17">
            <a:extLst>
              <a:ext uri="{FF2B5EF4-FFF2-40B4-BE49-F238E27FC236}">
                <a16:creationId xmlns:a16="http://schemas.microsoft.com/office/drawing/2014/main" id="{B07CC50E-C442-69AA-C54A-15B9E374B43B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7411830" y="1553203"/>
            <a:ext cx="1490870" cy="1164410"/>
          </a:xfrm>
          <a:prstGeom prst="straightConnector1">
            <a:avLst/>
          </a:prstGeom>
          <a:noFill/>
          <a:ln w="38100" cap="flat" cmpd="sng">
            <a:solidFill>
              <a:srgbClr val="4E130C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9" name="Google Shape;97;p17">
            <a:extLst>
              <a:ext uri="{FF2B5EF4-FFF2-40B4-BE49-F238E27FC236}">
                <a16:creationId xmlns:a16="http://schemas.microsoft.com/office/drawing/2014/main" id="{6885E69E-03A1-875A-4056-9390FA821D3C}"/>
              </a:ext>
            </a:extLst>
          </p:cNvPr>
          <p:cNvCxnSpPr>
            <a:cxnSpLocks/>
          </p:cNvCxnSpPr>
          <p:nvPr/>
        </p:nvCxnSpPr>
        <p:spPr>
          <a:xfrm flipV="1">
            <a:off x="7251149" y="3484645"/>
            <a:ext cx="1727750" cy="96755"/>
          </a:xfrm>
          <a:prstGeom prst="straightConnector1">
            <a:avLst/>
          </a:prstGeom>
          <a:noFill/>
          <a:ln w="38100" cap="flat" cmpd="sng">
            <a:solidFill>
              <a:srgbClr val="4E130C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37" name="Picture 2" descr="Starbucks logo in transparent PNG and vectorized SVG formats">
            <a:extLst>
              <a:ext uri="{FF2B5EF4-FFF2-40B4-BE49-F238E27FC236}">
                <a16:creationId xmlns:a16="http://schemas.microsoft.com/office/drawing/2014/main" id="{16310ECB-D349-64AD-F952-7A65077EBD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454" t="-546" r="-1642" b="546"/>
          <a:stretch/>
        </p:blipFill>
        <p:spPr bwMode="auto">
          <a:xfrm>
            <a:off x="0" y="2188201"/>
            <a:ext cx="1038439" cy="1993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Starbucks logo in transparent PNG and vectorized SVG formats">
            <a:extLst>
              <a:ext uri="{FF2B5EF4-FFF2-40B4-BE49-F238E27FC236}">
                <a16:creationId xmlns:a16="http://schemas.microsoft.com/office/drawing/2014/main" id="{32036C6E-7918-8BB2-B5D3-0FC43F3498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11197102" y="2188201"/>
            <a:ext cx="994898" cy="1993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39" descr="A group of coffee beans&#10;&#10;Description automatically generated">
            <a:extLst>
              <a:ext uri="{FF2B5EF4-FFF2-40B4-BE49-F238E27FC236}">
                <a16:creationId xmlns:a16="http://schemas.microsoft.com/office/drawing/2014/main" id="{C2AD1702-A5E0-EC8C-9820-490D631C6B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7147137">
            <a:off x="11330326" y="223470"/>
            <a:ext cx="728450" cy="728450"/>
          </a:xfrm>
          <a:prstGeom prst="rect">
            <a:avLst/>
          </a:prstGeom>
        </p:spPr>
      </p:pic>
      <p:pic>
        <p:nvPicPr>
          <p:cNvPr id="41" name="Picture 40" descr="A group of coffee beans&#10;&#10;Description automatically generated">
            <a:extLst>
              <a:ext uri="{FF2B5EF4-FFF2-40B4-BE49-F238E27FC236}">
                <a16:creationId xmlns:a16="http://schemas.microsoft.com/office/drawing/2014/main" id="{B2B9F098-15A6-6FB6-3C16-6DAF3397ED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7147137">
            <a:off x="2729607" y="614839"/>
            <a:ext cx="620360" cy="62036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65E057C-2581-357E-3EEC-41837E053D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3CDAD0-8FF1-194C-B40B-81DEB7305A7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212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900" decel="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9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900" decel="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90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900" decel="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9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9" grpId="0"/>
      <p:bldP spid="10" grpId="0"/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aph of a distribution of drinks&#10;&#10;Description automatically generated">
            <a:extLst>
              <a:ext uri="{FF2B5EF4-FFF2-40B4-BE49-F238E27FC236}">
                <a16:creationId xmlns:a16="http://schemas.microsoft.com/office/drawing/2014/main" id="{25A163D5-D726-EC7A-C2EC-0C8CDAA89E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0886"/>
            <a:ext cx="12295063" cy="6800992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5E1B5BA4-3B60-4623-C21B-3AB51C4924CB}"/>
              </a:ext>
            </a:extLst>
          </p:cNvPr>
          <p:cNvSpPr/>
          <p:nvPr/>
        </p:nvSpPr>
        <p:spPr>
          <a:xfrm>
            <a:off x="1948543" y="1110343"/>
            <a:ext cx="903514" cy="555171"/>
          </a:xfrm>
          <a:prstGeom prst="ellipse">
            <a:avLst/>
          </a:prstGeom>
          <a:noFill/>
          <a:ln w="28575">
            <a:solidFill>
              <a:srgbClr val="A3735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30%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E1CD9DF-1A51-D819-047A-9895AF761FD1}"/>
              </a:ext>
            </a:extLst>
          </p:cNvPr>
          <p:cNvSpPr/>
          <p:nvPr/>
        </p:nvSpPr>
        <p:spPr>
          <a:xfrm>
            <a:off x="7620000" y="1110343"/>
            <a:ext cx="903514" cy="555171"/>
          </a:xfrm>
          <a:prstGeom prst="ellipse">
            <a:avLst/>
          </a:prstGeom>
          <a:noFill/>
          <a:ln w="28575">
            <a:solidFill>
              <a:srgbClr val="A3735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27%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82ED272-2C93-0FBE-F3D2-E4E9E8233AB4}"/>
              </a:ext>
            </a:extLst>
          </p:cNvPr>
          <p:cNvSpPr/>
          <p:nvPr/>
        </p:nvSpPr>
        <p:spPr>
          <a:xfrm>
            <a:off x="1948543" y="1110343"/>
            <a:ext cx="903514" cy="555171"/>
          </a:xfrm>
          <a:prstGeom prst="ellipse">
            <a:avLst/>
          </a:prstGeom>
          <a:noFill/>
          <a:ln w="28575">
            <a:solidFill>
              <a:srgbClr val="A3735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30%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AD32919-AF81-F8C0-3EFF-23126E404715}"/>
              </a:ext>
            </a:extLst>
          </p:cNvPr>
          <p:cNvSpPr/>
          <p:nvPr/>
        </p:nvSpPr>
        <p:spPr>
          <a:xfrm>
            <a:off x="4572001" y="1110342"/>
            <a:ext cx="903514" cy="555171"/>
          </a:xfrm>
          <a:prstGeom prst="ellipse">
            <a:avLst/>
          </a:prstGeom>
          <a:noFill/>
          <a:ln w="28575">
            <a:solidFill>
              <a:srgbClr val="A3735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17%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12276C3-B702-7BD6-2990-2CD1D8D3644D}"/>
              </a:ext>
            </a:extLst>
          </p:cNvPr>
          <p:cNvSpPr/>
          <p:nvPr/>
        </p:nvSpPr>
        <p:spPr>
          <a:xfrm>
            <a:off x="10667999" y="1110342"/>
            <a:ext cx="903514" cy="555171"/>
          </a:xfrm>
          <a:prstGeom prst="ellipse">
            <a:avLst/>
          </a:prstGeom>
          <a:noFill/>
          <a:ln w="28575">
            <a:solidFill>
              <a:srgbClr val="A3735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26%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5889304-FC8A-4A2E-8B59-2AA712F861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3CDAD0-8FF1-194C-B40B-81DEB7305A7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1440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screenshot of a graph&#10;&#10;Description automatically generated">
            <a:extLst>
              <a:ext uri="{FF2B5EF4-FFF2-40B4-BE49-F238E27FC236}">
                <a16:creationId xmlns:a16="http://schemas.microsoft.com/office/drawing/2014/main" id="{5EB47FA8-2C83-FE92-5128-C2CB6F378A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894" y="0"/>
            <a:ext cx="11355680" cy="6858000"/>
          </a:xfrm>
          <a:prstGeom prst="rect">
            <a:avLst/>
          </a:prstGeom>
        </p:spPr>
      </p:pic>
      <p:pic>
        <p:nvPicPr>
          <p:cNvPr id="4" name="Picture 4" descr="Coffee icon sign symbol design 10140813 PNG">
            <a:extLst>
              <a:ext uri="{FF2B5EF4-FFF2-40B4-BE49-F238E27FC236}">
                <a16:creationId xmlns:a16="http://schemas.microsoft.com/office/drawing/2014/main" id="{D53091DB-FA6D-F19F-859C-A0419A96AE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7740" y="5604551"/>
            <a:ext cx="673621" cy="765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group of coffee beans&#10;&#10;Description automatically generated">
            <a:extLst>
              <a:ext uri="{FF2B5EF4-FFF2-40B4-BE49-F238E27FC236}">
                <a16:creationId xmlns:a16="http://schemas.microsoft.com/office/drawing/2014/main" id="{DF3D30A1-8F29-5A64-8C75-E2B54DE254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484606">
            <a:off x="11500527" y="689095"/>
            <a:ext cx="388045" cy="388045"/>
          </a:xfrm>
          <a:prstGeom prst="rect">
            <a:avLst/>
          </a:prstGeom>
        </p:spPr>
      </p:pic>
      <p:pic>
        <p:nvPicPr>
          <p:cNvPr id="3" name="Picture 2" descr="Starbucks logo in transparent PNG and vectorized SVG formats">
            <a:extLst>
              <a:ext uri="{FF2B5EF4-FFF2-40B4-BE49-F238E27FC236}">
                <a16:creationId xmlns:a16="http://schemas.microsoft.com/office/drawing/2014/main" id="{CEF84901-49B0-11A7-F20E-9A33DAF3D1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11197102" y="2188201"/>
            <a:ext cx="994898" cy="1993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Starbucks logo in transparent PNG and vectorized SVG formats">
            <a:extLst>
              <a:ext uri="{FF2B5EF4-FFF2-40B4-BE49-F238E27FC236}">
                <a16:creationId xmlns:a16="http://schemas.microsoft.com/office/drawing/2014/main" id="{F26EE7DC-52D1-DCEB-7CD9-D994961252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454" t="-546" r="-1642" b="546"/>
          <a:stretch/>
        </p:blipFill>
        <p:spPr bwMode="auto">
          <a:xfrm>
            <a:off x="0" y="2188201"/>
            <a:ext cx="1038439" cy="1993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4" name="Table 10">
            <a:extLst>
              <a:ext uri="{FF2B5EF4-FFF2-40B4-BE49-F238E27FC236}">
                <a16:creationId xmlns:a16="http://schemas.microsoft.com/office/drawing/2014/main" id="{EE88FAED-CAD2-FBF6-550D-DC75B87DC8D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3869494"/>
              </p:ext>
            </p:extLst>
          </p:nvPr>
        </p:nvGraphicFramePr>
        <p:xfrm>
          <a:off x="7290219" y="3399183"/>
          <a:ext cx="3493692" cy="2790165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1164564">
                  <a:extLst>
                    <a:ext uri="{9D8B030D-6E8A-4147-A177-3AD203B41FA5}">
                      <a16:colId xmlns:a16="http://schemas.microsoft.com/office/drawing/2014/main" val="4202615958"/>
                    </a:ext>
                  </a:extLst>
                </a:gridCol>
                <a:gridCol w="1164564">
                  <a:extLst>
                    <a:ext uri="{9D8B030D-6E8A-4147-A177-3AD203B41FA5}">
                      <a16:colId xmlns:a16="http://schemas.microsoft.com/office/drawing/2014/main" val="3606437932"/>
                    </a:ext>
                  </a:extLst>
                </a:gridCol>
                <a:gridCol w="1164564">
                  <a:extLst>
                    <a:ext uri="{9D8B030D-6E8A-4147-A177-3AD203B41FA5}">
                      <a16:colId xmlns:a16="http://schemas.microsoft.com/office/drawing/2014/main" val="3421831593"/>
                    </a:ext>
                  </a:extLst>
                </a:gridCol>
              </a:tblGrid>
              <a:tr h="32044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644B4B"/>
                          </a:solidFill>
                          <a:effectLst/>
                          <a:latin typeface="Calibri" panose="020F0502020204030204" pitchFamily="34" charset="0"/>
                        </a:rPr>
                        <a:t>Nutrients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644B4B"/>
                          </a:solidFill>
                          <a:effectLst/>
                          <a:latin typeface="Calibri" panose="020F0502020204030204" pitchFamily="34" charset="0"/>
                        </a:rPr>
                        <a:t>Threshold(Daily Limit) in mg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644B4B"/>
                          </a:solidFill>
                          <a:effectLst/>
                          <a:latin typeface="Calibri" panose="020F0502020204030204" pitchFamily="34" charset="0"/>
                        </a:rPr>
                        <a:t>Starbucks Average Nutrients in mg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6527029"/>
                  </a:ext>
                </a:extLst>
              </a:tr>
              <a:tr h="1646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1" u="none" strike="noStrike" dirty="0">
                          <a:solidFill>
                            <a:srgbClr val="006241"/>
                          </a:solidFill>
                          <a:effectLst/>
                          <a:latin typeface="Calibri" panose="020F0502020204030204" pitchFamily="34" charset="0"/>
                        </a:rPr>
                        <a:t>Caffeine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1" u="none" strike="noStrike" dirty="0">
                          <a:solidFill>
                            <a:srgbClr val="006241"/>
                          </a:solidFill>
                          <a:effectLst/>
                          <a:latin typeface="Calibri" panose="020F0502020204030204" pitchFamily="34" charset="0"/>
                        </a:rPr>
                        <a:t>400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1" u="none" strike="noStrike" dirty="0">
                          <a:solidFill>
                            <a:srgbClr val="006241"/>
                          </a:solidFill>
                          <a:effectLst/>
                          <a:latin typeface="Calibri" panose="020F0502020204030204" pitchFamily="34" charset="0"/>
                        </a:rPr>
                        <a:t>89.5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84593045"/>
                  </a:ext>
                </a:extLst>
              </a:tr>
              <a:tr h="1646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1" u="none" strike="noStrike" dirty="0">
                          <a:solidFill>
                            <a:srgbClr val="006241"/>
                          </a:solidFill>
                          <a:effectLst/>
                          <a:latin typeface="Calibri" panose="020F0502020204030204" pitchFamily="34" charset="0"/>
                        </a:rPr>
                        <a:t>Calories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1" u="none" strike="noStrike" dirty="0">
                          <a:solidFill>
                            <a:srgbClr val="006241"/>
                          </a:solidFill>
                          <a:effectLst/>
                          <a:latin typeface="Calibri" panose="020F0502020204030204" pitchFamily="34" charset="0"/>
                        </a:rPr>
                        <a:t>2250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1" u="none" strike="noStrike" dirty="0">
                          <a:solidFill>
                            <a:srgbClr val="006241"/>
                          </a:solidFill>
                          <a:effectLst/>
                          <a:latin typeface="Calibri" panose="020F0502020204030204" pitchFamily="34" charset="0"/>
                        </a:rPr>
                        <a:t>193.9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7896970"/>
                  </a:ext>
                </a:extLst>
              </a:tr>
              <a:tr h="1646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1" u="none" strike="noStrike" dirty="0">
                          <a:solidFill>
                            <a:srgbClr val="006241"/>
                          </a:solidFill>
                          <a:effectLst/>
                          <a:latin typeface="Calibri" panose="020F0502020204030204" pitchFamily="34" charset="0"/>
                        </a:rPr>
                        <a:t>Protein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1" u="none" strike="noStrike" dirty="0">
                          <a:solidFill>
                            <a:srgbClr val="006241"/>
                          </a:solidFill>
                          <a:effectLst/>
                          <a:latin typeface="Calibri" panose="020F0502020204030204" pitchFamily="34" charset="0"/>
                        </a:rPr>
                        <a:t>50000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1" u="none" strike="noStrike" dirty="0">
                          <a:solidFill>
                            <a:srgbClr val="006241"/>
                          </a:solidFill>
                          <a:effectLst/>
                          <a:latin typeface="Calibri" panose="020F0502020204030204" pitchFamily="34" charset="0"/>
                        </a:rPr>
                        <a:t>7000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043009"/>
                  </a:ext>
                </a:extLst>
              </a:tr>
              <a:tr h="1646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1" u="none" strike="noStrike">
                          <a:solidFill>
                            <a:srgbClr val="006241"/>
                          </a:solidFill>
                          <a:effectLst/>
                          <a:latin typeface="Calibri" panose="020F0502020204030204" pitchFamily="34" charset="0"/>
                        </a:rPr>
                        <a:t>Carbohydrates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1" u="none" strike="noStrike" dirty="0">
                          <a:solidFill>
                            <a:srgbClr val="006241"/>
                          </a:solidFill>
                          <a:effectLst/>
                          <a:latin typeface="Calibri" panose="020F0502020204030204" pitchFamily="34" charset="0"/>
                        </a:rPr>
                        <a:t>275000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1" u="none" strike="noStrike" dirty="0">
                          <a:solidFill>
                            <a:srgbClr val="006241"/>
                          </a:solidFill>
                          <a:effectLst/>
                          <a:latin typeface="Calibri" panose="020F0502020204030204" pitchFamily="34" charset="0"/>
                        </a:rPr>
                        <a:t>128900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37827285"/>
                  </a:ext>
                </a:extLst>
              </a:tr>
              <a:tr h="1646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1" u="none" strike="noStrike">
                          <a:solidFill>
                            <a:srgbClr val="006241"/>
                          </a:solidFill>
                          <a:effectLst/>
                          <a:latin typeface="Calibri" panose="020F0502020204030204" pitchFamily="34" charset="0"/>
                        </a:rPr>
                        <a:t>Total Fat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1" u="none" strike="noStrike" dirty="0">
                          <a:solidFill>
                            <a:srgbClr val="006241"/>
                          </a:solidFill>
                          <a:effectLst/>
                          <a:latin typeface="Calibri" panose="020F0502020204030204" pitchFamily="34" charset="0"/>
                        </a:rPr>
                        <a:t>78000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1" u="none" strike="noStrike" dirty="0">
                          <a:solidFill>
                            <a:srgbClr val="006241"/>
                          </a:solidFill>
                          <a:effectLst/>
                          <a:latin typeface="Calibri" panose="020F0502020204030204" pitchFamily="34" charset="0"/>
                        </a:rPr>
                        <a:t>2900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1718496"/>
                  </a:ext>
                </a:extLst>
              </a:tr>
              <a:tr h="1646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1" u="none" strike="noStrike">
                          <a:solidFill>
                            <a:srgbClr val="006241"/>
                          </a:solidFill>
                          <a:effectLst/>
                          <a:latin typeface="Calibri" panose="020F0502020204030204" pitchFamily="34" charset="0"/>
                        </a:rPr>
                        <a:t>Saturated Fat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1" u="none" strike="noStrike" dirty="0">
                          <a:solidFill>
                            <a:srgbClr val="006241"/>
                          </a:solidFill>
                          <a:effectLst/>
                          <a:latin typeface="Calibri" panose="020F0502020204030204" pitchFamily="34" charset="0"/>
                        </a:rPr>
                        <a:t>30000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1" u="none" strike="noStrike" dirty="0">
                          <a:solidFill>
                            <a:srgbClr val="006241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5866567"/>
                  </a:ext>
                </a:extLst>
              </a:tr>
              <a:tr h="1646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1" u="none" strike="noStrike" dirty="0">
                          <a:solidFill>
                            <a:srgbClr val="006241"/>
                          </a:solidFill>
                          <a:effectLst/>
                          <a:latin typeface="Calibri" panose="020F0502020204030204" pitchFamily="34" charset="0"/>
                        </a:rPr>
                        <a:t>Trans Fat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1" u="none" strike="noStrike" dirty="0">
                          <a:solidFill>
                            <a:srgbClr val="006241"/>
                          </a:solidFill>
                          <a:effectLst/>
                          <a:latin typeface="Calibri" panose="020F0502020204030204" pitchFamily="34" charset="0"/>
                        </a:rPr>
                        <a:t>200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1" u="none" strike="noStrike" dirty="0">
                          <a:solidFill>
                            <a:srgbClr val="006241"/>
                          </a:solidFill>
                          <a:effectLst/>
                          <a:latin typeface="Calibri" panose="020F0502020204030204" pitchFamily="34" charset="0"/>
                        </a:rPr>
                        <a:t>1.3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8980902"/>
                  </a:ext>
                </a:extLst>
              </a:tr>
              <a:tr h="1646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1" u="none" strike="noStrike" dirty="0">
                          <a:solidFill>
                            <a:srgbClr val="006241"/>
                          </a:solidFill>
                          <a:effectLst/>
                          <a:latin typeface="Calibri" panose="020F0502020204030204" pitchFamily="34" charset="0"/>
                        </a:rPr>
                        <a:t>Vitamin 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1" u="none" strike="noStrike" dirty="0">
                          <a:solidFill>
                            <a:srgbClr val="006241"/>
                          </a:solidFill>
                          <a:effectLst/>
                          <a:latin typeface="Calibri" panose="020F0502020204030204" pitchFamily="34" charset="0"/>
                        </a:rPr>
                        <a:t>0.9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1" u="none" strike="noStrike" dirty="0">
                          <a:solidFill>
                            <a:srgbClr val="006241"/>
                          </a:solidFill>
                          <a:effectLst/>
                          <a:latin typeface="Calibri" panose="020F0502020204030204" pitchFamily="34" charset="0"/>
                        </a:rPr>
                        <a:t>0.0882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4618361"/>
                  </a:ext>
                </a:extLst>
              </a:tr>
              <a:tr h="1646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1" u="none" strike="noStrike" dirty="0">
                          <a:solidFill>
                            <a:srgbClr val="006241"/>
                          </a:solidFill>
                          <a:effectLst/>
                          <a:latin typeface="Calibri" panose="020F0502020204030204" pitchFamily="34" charset="0"/>
                        </a:rPr>
                        <a:t>Vitamin C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1" u="none" strike="noStrike">
                          <a:solidFill>
                            <a:srgbClr val="006241"/>
                          </a:solidFill>
                          <a:effectLst/>
                          <a:latin typeface="Calibri" panose="020F0502020204030204" pitchFamily="34" charset="0"/>
                        </a:rPr>
                        <a:t>90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1" u="none" strike="noStrike" dirty="0">
                          <a:solidFill>
                            <a:srgbClr val="006241"/>
                          </a:solidFill>
                          <a:effectLst/>
                          <a:latin typeface="Calibri" panose="020F0502020204030204" pitchFamily="34" charset="0"/>
                        </a:rPr>
                        <a:t>3.24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4394595"/>
                  </a:ext>
                </a:extLst>
              </a:tr>
              <a:tr h="1646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1" u="none" strike="noStrike">
                          <a:solidFill>
                            <a:srgbClr val="006241"/>
                          </a:solidFill>
                          <a:effectLst/>
                          <a:latin typeface="Calibri" panose="020F0502020204030204" pitchFamily="34" charset="0"/>
                        </a:rPr>
                        <a:t>Cholestrol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1" u="none" strike="noStrike">
                          <a:solidFill>
                            <a:srgbClr val="006241"/>
                          </a:solidFill>
                          <a:effectLst/>
                          <a:latin typeface="Calibri" panose="020F0502020204030204" pitchFamily="34" charset="0"/>
                        </a:rPr>
                        <a:t>300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1" u="none" strike="noStrike" dirty="0">
                          <a:solidFill>
                            <a:srgbClr val="006241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3899118"/>
                  </a:ext>
                </a:extLst>
              </a:tr>
              <a:tr h="1646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1" u="none" strike="noStrike">
                          <a:solidFill>
                            <a:srgbClr val="006241"/>
                          </a:solidFill>
                          <a:effectLst/>
                          <a:latin typeface="Calibri" panose="020F0502020204030204" pitchFamily="34" charset="0"/>
                        </a:rPr>
                        <a:t>Dietary Fibre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1" u="none" strike="noStrike">
                          <a:solidFill>
                            <a:srgbClr val="006241"/>
                          </a:solidFill>
                          <a:effectLst/>
                          <a:latin typeface="Calibri" panose="020F0502020204030204" pitchFamily="34" charset="0"/>
                        </a:rPr>
                        <a:t>28000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1" u="none" strike="noStrike" dirty="0">
                          <a:solidFill>
                            <a:srgbClr val="006241"/>
                          </a:solidFill>
                          <a:effectLst/>
                          <a:latin typeface="Calibri" panose="020F0502020204030204" pitchFamily="34" charset="0"/>
                        </a:rPr>
                        <a:t>800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11407566"/>
                  </a:ext>
                </a:extLst>
              </a:tr>
              <a:tr h="1646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1" u="none" strike="noStrike">
                          <a:solidFill>
                            <a:srgbClr val="006241"/>
                          </a:solidFill>
                          <a:effectLst/>
                          <a:latin typeface="Calibri" panose="020F0502020204030204" pitchFamily="34" charset="0"/>
                        </a:rPr>
                        <a:t>Sodium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1" u="none" strike="noStrike">
                          <a:solidFill>
                            <a:srgbClr val="006241"/>
                          </a:solidFill>
                          <a:effectLst/>
                          <a:latin typeface="Calibri" panose="020F0502020204030204" pitchFamily="34" charset="0"/>
                        </a:rPr>
                        <a:t>2300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1" u="none" strike="noStrike" dirty="0">
                          <a:solidFill>
                            <a:srgbClr val="006241"/>
                          </a:solidFill>
                          <a:effectLst/>
                          <a:latin typeface="Calibri" panose="020F0502020204030204" pitchFamily="34" charset="0"/>
                        </a:rPr>
                        <a:t>6.4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0869192"/>
                  </a:ext>
                </a:extLst>
              </a:tr>
              <a:tr h="1646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1" u="none" strike="noStrike">
                          <a:solidFill>
                            <a:srgbClr val="006241"/>
                          </a:solidFill>
                          <a:effectLst/>
                          <a:latin typeface="Calibri" panose="020F0502020204030204" pitchFamily="34" charset="0"/>
                        </a:rPr>
                        <a:t>Sugars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1" u="none" strike="noStrike">
                          <a:solidFill>
                            <a:srgbClr val="006241"/>
                          </a:solidFill>
                          <a:effectLst/>
                          <a:latin typeface="Calibri" panose="020F0502020204030204" pitchFamily="34" charset="0"/>
                        </a:rPr>
                        <a:t>50000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1" u="none" strike="noStrike" dirty="0">
                          <a:solidFill>
                            <a:srgbClr val="006241"/>
                          </a:solidFill>
                          <a:effectLst/>
                          <a:latin typeface="Calibri" panose="020F0502020204030204" pitchFamily="34" charset="0"/>
                        </a:rPr>
                        <a:t>33000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4393617"/>
                  </a:ext>
                </a:extLst>
              </a:tr>
              <a:tr h="1646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1" u="none" strike="noStrike">
                          <a:solidFill>
                            <a:srgbClr val="006241"/>
                          </a:solidFill>
                          <a:effectLst/>
                          <a:latin typeface="Calibri" panose="020F0502020204030204" pitchFamily="34" charset="0"/>
                        </a:rPr>
                        <a:t>Calcium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1" u="none" strike="noStrike">
                          <a:solidFill>
                            <a:srgbClr val="006241"/>
                          </a:solidFill>
                          <a:effectLst/>
                          <a:latin typeface="Calibri" panose="020F0502020204030204" pitchFamily="34" charset="0"/>
                        </a:rPr>
                        <a:t>1000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1" u="none" strike="noStrike" dirty="0">
                          <a:solidFill>
                            <a:srgbClr val="006241"/>
                          </a:solidFill>
                          <a:effectLst/>
                          <a:latin typeface="Calibri" panose="020F0502020204030204" pitchFamily="34" charset="0"/>
                        </a:rPr>
                        <a:t>208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8793254"/>
                  </a:ext>
                </a:extLst>
              </a:tr>
              <a:tr h="1646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1" u="none" strike="noStrike" dirty="0">
                          <a:solidFill>
                            <a:srgbClr val="006241"/>
                          </a:solidFill>
                          <a:effectLst/>
                          <a:latin typeface="Calibri" panose="020F0502020204030204" pitchFamily="34" charset="0"/>
                        </a:rPr>
                        <a:t>Iron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1" u="none" strike="noStrike">
                          <a:solidFill>
                            <a:srgbClr val="006241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1" u="none" strike="noStrike" dirty="0">
                          <a:solidFill>
                            <a:srgbClr val="006241"/>
                          </a:solidFill>
                          <a:effectLst/>
                          <a:latin typeface="Calibri" panose="020F0502020204030204" pitchFamily="34" charset="0"/>
                        </a:rPr>
                        <a:t>1.332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5355207"/>
                  </a:ext>
                </a:extLst>
              </a:tr>
            </a:tbl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E0E680-658D-75D0-51F6-500E3727FE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3CDAD0-8FF1-194C-B40B-81DEB7305A7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4458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of calories in a cup&#10;&#10;Description automatically generated">
            <a:extLst>
              <a:ext uri="{FF2B5EF4-FFF2-40B4-BE49-F238E27FC236}">
                <a16:creationId xmlns:a16="http://schemas.microsoft.com/office/drawing/2014/main" id="{34BCA580-728B-C6E8-91C8-5BE007A321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595" y="0"/>
            <a:ext cx="10862810" cy="6882835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65E402D-0AED-80F8-0B2A-82559A502F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3CDAD0-8FF1-194C-B40B-81DEB7305A7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9071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diagram of different colored circles&#10;&#10;Description automatically generated">
            <a:extLst>
              <a:ext uri="{FF2B5EF4-FFF2-40B4-BE49-F238E27FC236}">
                <a16:creationId xmlns:a16="http://schemas.microsoft.com/office/drawing/2014/main" id="{7F3B4911-D942-5AFE-E0F1-BCBA3574E5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078" y="0"/>
            <a:ext cx="11257473" cy="6858001"/>
          </a:xfrm>
          <a:prstGeom prst="rect">
            <a:avLst/>
          </a:prstGeom>
        </p:spPr>
      </p:pic>
      <p:pic>
        <p:nvPicPr>
          <p:cNvPr id="2" name="Picture 2" descr="Starbucks logo in transparent PNG and vectorized SVG formats">
            <a:extLst>
              <a:ext uri="{FF2B5EF4-FFF2-40B4-BE49-F238E27FC236}">
                <a16:creationId xmlns:a16="http://schemas.microsoft.com/office/drawing/2014/main" id="{53848BD7-B377-58F6-C2A3-41F4207B17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454" t="-546" r="-1642" b="546"/>
          <a:stretch/>
        </p:blipFill>
        <p:spPr bwMode="auto">
          <a:xfrm>
            <a:off x="0" y="2188201"/>
            <a:ext cx="1038439" cy="1993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Starbucks logo in transparent PNG and vectorized SVG formats">
            <a:extLst>
              <a:ext uri="{FF2B5EF4-FFF2-40B4-BE49-F238E27FC236}">
                <a16:creationId xmlns:a16="http://schemas.microsoft.com/office/drawing/2014/main" id="{764C029D-91E9-F774-C208-2AE38F101E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11197102" y="2188201"/>
            <a:ext cx="994898" cy="1993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peech Bubble: Rectangle 4">
            <a:extLst>
              <a:ext uri="{FF2B5EF4-FFF2-40B4-BE49-F238E27FC236}">
                <a16:creationId xmlns:a16="http://schemas.microsoft.com/office/drawing/2014/main" id="{1790DE1A-FE50-C857-67B7-03A0DCE8C0D6}"/>
              </a:ext>
            </a:extLst>
          </p:cNvPr>
          <p:cNvSpPr/>
          <p:nvPr/>
        </p:nvSpPr>
        <p:spPr>
          <a:xfrm>
            <a:off x="1058430" y="4419600"/>
            <a:ext cx="911884" cy="448351"/>
          </a:xfrm>
          <a:prstGeom prst="wedgeRectCallout">
            <a:avLst>
              <a:gd name="adj1" fmla="val 113233"/>
              <a:gd name="adj2" fmla="val -58395"/>
            </a:avLst>
          </a:prstGeom>
          <a:noFill/>
          <a:ln w="28575">
            <a:solidFill>
              <a:srgbClr val="A3735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tx1"/>
                </a:solidFill>
              </a:rPr>
              <a:t>24%</a:t>
            </a:r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7D7556DE-6946-4F3C-4D9C-0661B96D1F80}"/>
              </a:ext>
            </a:extLst>
          </p:cNvPr>
          <p:cNvSpPr/>
          <p:nvPr/>
        </p:nvSpPr>
        <p:spPr>
          <a:xfrm>
            <a:off x="10082687" y="1219201"/>
            <a:ext cx="857456" cy="470122"/>
          </a:xfrm>
          <a:prstGeom prst="wedgeRectCallout">
            <a:avLst>
              <a:gd name="adj1" fmla="val -103858"/>
              <a:gd name="adj2" fmla="val 59696"/>
            </a:avLst>
          </a:prstGeom>
          <a:noFill/>
          <a:ln w="28575">
            <a:solidFill>
              <a:srgbClr val="A3735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tx1"/>
                </a:solidFill>
              </a:rPr>
              <a:t>21%</a:t>
            </a:r>
          </a:p>
        </p:txBody>
      </p:sp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15C3CF44-DC13-7264-440A-B56B35AA7D84}"/>
              </a:ext>
            </a:extLst>
          </p:cNvPr>
          <p:cNvSpPr/>
          <p:nvPr/>
        </p:nvSpPr>
        <p:spPr>
          <a:xfrm>
            <a:off x="1970314" y="966794"/>
            <a:ext cx="857456" cy="470122"/>
          </a:xfrm>
          <a:prstGeom prst="wedgeRectCallout">
            <a:avLst>
              <a:gd name="adj1" fmla="val 109424"/>
              <a:gd name="adj2" fmla="val 15702"/>
            </a:avLst>
          </a:prstGeom>
          <a:noFill/>
          <a:ln w="28575">
            <a:solidFill>
              <a:srgbClr val="A3735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tx1"/>
                </a:solidFill>
              </a:rPr>
              <a:t>17%</a:t>
            </a:r>
          </a:p>
        </p:txBody>
      </p:sp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B80298B1-80CB-2AF8-FE51-DAC32F88BADE}"/>
              </a:ext>
            </a:extLst>
          </p:cNvPr>
          <p:cNvSpPr/>
          <p:nvPr/>
        </p:nvSpPr>
        <p:spPr>
          <a:xfrm>
            <a:off x="7717971" y="6104851"/>
            <a:ext cx="857456" cy="470122"/>
          </a:xfrm>
          <a:prstGeom prst="wedgeRectCallout">
            <a:avLst>
              <a:gd name="adj1" fmla="val -111475"/>
              <a:gd name="adj2" fmla="val -25977"/>
            </a:avLst>
          </a:prstGeom>
          <a:noFill/>
          <a:ln w="28575">
            <a:solidFill>
              <a:srgbClr val="A3735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tx1"/>
                </a:solidFill>
              </a:rPr>
              <a:t>15%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1CFF14-AF68-703D-37F2-6D3216E72E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3CDAD0-8FF1-194C-B40B-81DEB7305A7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0103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2114</TotalTime>
  <Words>504</Words>
  <Application>Microsoft Macintosh PowerPoint</Application>
  <PresentationFormat>Widescreen</PresentationFormat>
  <Paragraphs>196</Paragraphs>
  <Slides>26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Arial</vt:lpstr>
      <vt:lpstr>Calibri</vt:lpstr>
      <vt:lpstr>Calibri Light</vt:lpstr>
      <vt:lpstr>Helvetica Neue</vt:lpstr>
      <vt:lpstr>Mistral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Arora, Vipul</dc:creator>
  <cp:lastModifiedBy>Arora, Vipul</cp:lastModifiedBy>
  <cp:revision>30</cp:revision>
  <dcterms:created xsi:type="dcterms:W3CDTF">2023-07-25T00:36:27Z</dcterms:created>
  <dcterms:modified xsi:type="dcterms:W3CDTF">2023-07-26T21:52:16Z</dcterms:modified>
</cp:coreProperties>
</file>